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6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71" r:id="rId2"/>
    <p:sldMasterId id="2147483689" r:id="rId3"/>
    <p:sldMasterId id="2147483707" r:id="rId4"/>
    <p:sldMasterId id="2147483743" r:id="rId5"/>
    <p:sldMasterId id="2147483761" r:id="rId6"/>
    <p:sldMasterId id="2147483779" r:id="rId7"/>
  </p:sldMasterIdLst>
  <p:notesMasterIdLst>
    <p:notesMasterId r:id="rId91"/>
  </p:notesMasterIdLst>
  <p:sldIdLst>
    <p:sldId id="265" r:id="rId8"/>
    <p:sldId id="671" r:id="rId9"/>
    <p:sldId id="256" r:id="rId10"/>
    <p:sldId id="665" r:id="rId11"/>
    <p:sldId id="666" r:id="rId12"/>
    <p:sldId id="672" r:id="rId13"/>
    <p:sldId id="673" r:id="rId14"/>
    <p:sldId id="676" r:id="rId15"/>
    <p:sldId id="674" r:id="rId16"/>
    <p:sldId id="677" r:id="rId17"/>
    <p:sldId id="679" r:id="rId18"/>
    <p:sldId id="682" r:id="rId19"/>
    <p:sldId id="683" r:id="rId20"/>
    <p:sldId id="684" r:id="rId21"/>
    <p:sldId id="685" r:id="rId22"/>
    <p:sldId id="678" r:id="rId23"/>
    <p:sldId id="681" r:id="rId24"/>
    <p:sldId id="686" r:id="rId25"/>
    <p:sldId id="484" r:id="rId26"/>
    <p:sldId id="609" r:id="rId27"/>
    <p:sldId id="611" r:id="rId28"/>
    <p:sldId id="612" r:id="rId29"/>
    <p:sldId id="613" r:id="rId30"/>
    <p:sldId id="485" r:id="rId31"/>
    <p:sldId id="661" r:id="rId32"/>
    <p:sldId id="490" r:id="rId33"/>
    <p:sldId id="492" r:id="rId34"/>
    <p:sldId id="493" r:id="rId35"/>
    <p:sldId id="687" r:id="rId36"/>
    <p:sldId id="747" r:id="rId37"/>
    <p:sldId id="783" r:id="rId38"/>
    <p:sldId id="786" r:id="rId39"/>
    <p:sldId id="789" r:id="rId40"/>
    <p:sldId id="788" r:id="rId41"/>
    <p:sldId id="796" r:id="rId42"/>
    <p:sldId id="787" r:id="rId43"/>
    <p:sldId id="616" r:id="rId44"/>
    <p:sldId id="617" r:id="rId45"/>
    <p:sldId id="749" r:id="rId46"/>
    <p:sldId id="619" r:id="rId47"/>
    <p:sldId id="620" r:id="rId48"/>
    <p:sldId id="618" r:id="rId49"/>
    <p:sldId id="740" r:id="rId50"/>
    <p:sldId id="741" r:id="rId51"/>
    <p:sldId id="750" r:id="rId52"/>
    <p:sldId id="760" r:id="rId53"/>
    <p:sldId id="761" r:id="rId54"/>
    <p:sldId id="762" r:id="rId55"/>
    <p:sldId id="763" r:id="rId56"/>
    <p:sldId id="764" r:id="rId57"/>
    <p:sldId id="758" r:id="rId58"/>
    <p:sldId id="790" r:id="rId59"/>
    <p:sldId id="769" r:id="rId60"/>
    <p:sldId id="263" r:id="rId61"/>
    <p:sldId id="771" r:id="rId62"/>
    <p:sldId id="765" r:id="rId63"/>
    <p:sldId id="766" r:id="rId64"/>
    <p:sldId id="767" r:id="rId65"/>
    <p:sldId id="768" r:id="rId66"/>
    <p:sldId id="757" r:id="rId67"/>
    <p:sldId id="258" r:id="rId68"/>
    <p:sldId id="774" r:id="rId69"/>
    <p:sldId id="775" r:id="rId70"/>
    <p:sldId id="776" r:id="rId71"/>
    <p:sldId id="791" r:id="rId72"/>
    <p:sldId id="777" r:id="rId73"/>
    <p:sldId id="792" r:id="rId74"/>
    <p:sldId id="778" r:id="rId75"/>
    <p:sldId id="779" r:id="rId76"/>
    <p:sldId id="780" r:id="rId77"/>
    <p:sldId id="781" r:id="rId78"/>
    <p:sldId id="751" r:id="rId79"/>
    <p:sldId id="753" r:id="rId80"/>
    <p:sldId id="752" r:id="rId81"/>
    <p:sldId id="754" r:id="rId82"/>
    <p:sldId id="755" r:id="rId83"/>
    <p:sldId id="793" r:id="rId84"/>
    <p:sldId id="794" r:id="rId85"/>
    <p:sldId id="795" r:id="rId86"/>
    <p:sldId id="756" r:id="rId87"/>
    <p:sldId id="680" r:id="rId88"/>
    <p:sldId id="782" r:id="rId89"/>
    <p:sldId id="334" r:id="rId9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>
        <p:scale>
          <a:sx n="125" d="100"/>
          <a:sy n="125" d="100"/>
        </p:scale>
        <p:origin x="-2150" y="-1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6" Type="http://schemas.openxmlformats.org/officeDocument/2006/relationships/slide" Target="slides/slide9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3.xml"/><Relationship Id="rId95" Type="http://schemas.openxmlformats.org/officeDocument/2006/relationships/tableStyles" Target="tableStyles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9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slide" Target="slides/slide80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slide" Target="slides/slide7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E1A7A-85FF-4B90-B2E9-82ACB1763187}" type="datetimeFigureOut">
              <a:rPr lang="en-GB" smtClean="0"/>
              <a:t>31/01/2024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CECE1-6B75-4A5B-835D-1307085E1E6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911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Calibri" pitchFamily="34" charset="0"/>
              <a:buNone/>
              <a:tabLst>
                <a:tab pos="784053" algn="l"/>
                <a:tab pos="1568107" algn="l"/>
                <a:tab pos="2352161" algn="l"/>
                <a:tab pos="3136215" algn="l"/>
              </a:tabLst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Calibri" pitchFamily="34" charset="0"/>
                <a:buNone/>
                <a:tabLst>
                  <a:tab pos="784053" algn="l"/>
                  <a:tab pos="1568107" algn="l"/>
                  <a:tab pos="2352161" algn="l"/>
                  <a:tab pos="3136215" algn="l"/>
                </a:tabLst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960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014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0145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8014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8669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62945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32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4785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33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0305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34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6924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35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9432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36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23887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Calibri" pitchFamily="34" charset="0"/>
              <a:buNone/>
              <a:tabLst>
                <a:tab pos="784053" algn="l"/>
                <a:tab pos="1568107" algn="l"/>
                <a:tab pos="2352161" algn="l"/>
                <a:tab pos="3136215" algn="l"/>
              </a:tabLst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+mn-ea"/>
                <a:cs typeface="Arial" charset="0"/>
              </a:rPr>
              <a:pPr marL="0" marR="0" lvl="0" indent="0" algn="r" defTabSz="44926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Calibri" pitchFamily="34" charset="0"/>
                <a:buNone/>
                <a:tabLst>
                  <a:tab pos="784053" algn="l"/>
                  <a:tab pos="1568107" algn="l"/>
                  <a:tab pos="2352161" algn="l"/>
                  <a:tab pos="3136215" algn="l"/>
                </a:tabLst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9641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8669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8669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8669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8669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86694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42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8669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43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0833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44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8742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45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4464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47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83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4347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48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0789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49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4755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50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4590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14C1D4BC-F06F-49E8-BCDA-311BA61BCD19}" type="slidenum">
              <a:rPr lang="en-GB" smtClean="0">
                <a:solidFill>
                  <a:prstClr val="white"/>
                </a:solidFill>
              </a:rPr>
              <a:pPr/>
              <a:t>73</a:t>
            </a:fld>
            <a:endParaRPr lang="en-GB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737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434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434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434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74347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6132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C1D4BC-F06F-49E8-BCDA-311BA61BCD19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3673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C3242-D0D4-4A06-9DB9-E0BDD8DAD52F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543BB-C71C-462B-8BB6-6C7DDBF97CE5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FAC6E0-3714-4645-85CD-5781D3F7591C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76309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2B64C-A49F-46B4-BFEA-DCCDB369419C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60940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C01AA-A82D-403D-BBBD-890864736D82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75973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22EE7-81C7-443A-A19A-A6AA2F0C848A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1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C8FAD-16CC-4A51-9BCB-72A032F248B1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262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10646-BD19-45B0-A661-1812306161BC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284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29E2C-B831-43F9-9E9B-5EBB624AB432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07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39164-A803-4CF1-A0DE-853EA61F4C28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651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A5F0B-F15A-430C-A355-A92378976532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72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39F2B-9D76-4D75-8184-857DD0E3A4ED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35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9CCE14-EBE0-4BA7-8BD5-387AD62778E8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1B32C-AE55-4C73-B310-4A973639B73D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227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2D721-D5A5-438A-A7A6-6972430FED46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838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066A3-7EEA-4617-86D9-BF8B7450F9FF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18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C994A2-0197-4E67-B0C5-804BC2C348B7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06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B3ABD-699C-4221-8CD9-E5886992F509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485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CF2E2-F8D8-4A65-A288-43FB199919BA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933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9EB42-B57B-4BAC-9AB9-669FDEBFC6AE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27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3EF6A-8780-45B2-B404-407E7B78DA6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39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2BAE7-CCE5-4D3E-A594-E3B7E2CBCB1D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52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DF0942-1E02-4B8D-8EE5-BC4D8E001B9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25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4A281C-D5AC-4A1B-A8D1-505F263AC1E8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0A437-A7AD-46F9-BB35-E669DE6F6708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C83CE-02DB-4319-9955-52DDD9549A4B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B2CAC-DC1A-46A5-AC06-12006692723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2A356-8657-44E2-8243-672B0C9568AD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8D9FB-E446-490F-B7CA-E076031A3277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98E927-E105-44F2-9FE7-224288DAF6A4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437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7E7EA-E4B4-433D-B923-8C74684D835A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845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7C9D9-94C8-4B13-B29E-C14AE8145BB8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81874-8945-4BDF-9964-9CAF950E456C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684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E831B-6979-4EA6-93AB-EDAF6E2BE58F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2142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4A305-A61A-49AE-ABDE-EBA6CDB27F1B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1540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D7CE8-E8F8-4202-8EBB-9C74413373FF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55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A68B3-D362-4B6D-A238-68DB6D6722CA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56356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2B561-72C6-40B6-AC2A-55CF960830E4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9780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15FCC-97FF-4945-869E-92797BFBE769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1837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0F44F-709D-4534-8228-63AE1480E695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050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775CE-D723-48A3-ADFF-36444E5D10C2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8154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AC58A-6449-4115-97EE-A9BCB1F11147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7623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413AE-B176-453A-9C56-D5C340B3A97C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0FA35-ED12-4CFF-AC3E-DD995A12FEB1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6220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FC500-4DA8-4A6F-A0EF-A4B8E2E5A57A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09660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9A00A-FFC3-497C-B842-C2AA26802A70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13083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A6EC8-CB5D-4F08-A84E-F5112C5DD5CA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3594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7AAE-2A26-4887-A83D-385035C86877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41415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6927B-052F-4463-8B9C-70716CAC329E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2590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D6136-248E-4C9F-8F83-DCA3353783B1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8767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CA02A-EE38-4F58-BD14-E10668E08A0E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6603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755D5-589A-4F2E-A851-DC6C83DA8331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2672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8366-5C18-476B-A706-552C6CB87C92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643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9406-B343-4F37-A3CF-B7F57C1654E0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41CB9-678D-4215-80FA-116400C9EB86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1967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816C6-2B4B-4D04-90AA-D0D7AD4C55E4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9798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F42E1-0295-42DA-8122-E86C73B66835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07062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F15D-C052-408A-BBA7-3E81D64F76A7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8680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E0A99D-4F50-48A8-93E3-63C29CC3AADB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77049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C6A10-2DD9-401E-B838-4FE2B9B3F879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6344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F2DA2-9DDD-4D40-88BC-F1DB4276A545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51027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45B4B4-9820-4B6D-A946-8277A8FB388C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13354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D7B2D-E404-41D2-A332-ACBAD9F3D9FE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2974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D0ADF-3BFB-4D08-974A-017AB75D23F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148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F0DF3-4902-4C0E-BB10-4BE32CB0D0D6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746E7-B0DD-40FD-A614-B0B646D3D961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7405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96F2-2C85-4859-8E63-3951839E58BC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4449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826F6-1EAD-4145-A593-3CECB234634E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8862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429D6-D884-4D47-84D2-36056E8B004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0445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0FCDC-92DD-41B0-8F65-FFE99111219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7273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C5221-90D6-4D35-BC7E-600F2D59C829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9101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EF763-12FF-4204-92DC-D4B1602018E8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6917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C2346-FCF8-429A-BF97-B41DDD631695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02702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6F385-ED42-4A37-8E8A-692CE89F0531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09822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EAF8F-ECED-4947-8A86-8487E0008EA7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948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91E-0B8B-4009-ACAB-69A23C391A62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DB3DE-B948-48EF-9487-40A361605192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1286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D7986-2A27-46AC-908A-DA9F7AE212F8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89564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39E00-1D26-44DC-944E-454432DA470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57363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E8CAD-E754-4754-9F26-CD95DC15F3DA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4132709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B7BB7A-8226-4497-ACDD-6DE5BD526AEE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3264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4892D-54B2-4691-BF49-B37D2EFDE395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6509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BAD06-EDBA-43E1-A1E0-7E382160B605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3816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64A07-AF11-4DF2-B069-DE176F20972F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00196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924D0-6D7F-40A2-9EA0-6801AA3110C9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636449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816D8-9FEC-4564-9598-B392B97D3948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012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9C8FB-E785-4239-B73D-2C9B7831B221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DFA6D-8160-4B28-AF67-CAF8442D5F2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83569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7FA7B-D77A-4EF1-920C-9804B77563D7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42942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84560-2282-41A4-8AF0-F842A86104AF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85428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5FC1-9A00-45FD-B110-82E515DCB175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42006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AEC74-D9C5-4EC8-AC57-AC4CCDF99434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86666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0FF07-B178-43D9-B65D-5B42001454A6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19300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2F6B4-D869-4962-8262-5A5F3ACBFC1E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14832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7C989-591B-440F-B362-A3429FD8829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14486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0BCA-A35C-4C85-9EBB-5D66EEE6B9D4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45516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07F4D-EA16-49B0-B779-8756C967A136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143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67F0B8-75B8-4ACA-AD48-3ED2BA07F694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669B5-BCA6-4337-9699-D2156A4A9B62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59137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F1B0DC-A95E-45E0-A8F9-9689220EDFDF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82349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4ADC1E-D43D-453D-8A4D-94E575D5EC6E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81350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F50CFC-AEB4-4E90-9DDD-0EB09512EE5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012465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2727DD-AA0E-4E6B-9F0F-E05D8F55F71C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75122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C9F2E-16ED-4B6F-8BF1-F11074C62C73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43430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039A24-38BB-4661-BFA0-7CF5EEF13CB1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1333783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C6B70-8060-4BF1-8538-2E3B3521F944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784430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3CF0F-E0B5-4866-B99E-74019253DA3A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33831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4C449-1613-42E7-85C8-30A9C422C2E9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609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6656A-D02B-4F44-B3B9-9881411BF6A2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DF195-FBCB-4F0E-9729-1F8FC8975E97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66855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00C6A-B739-49CD-873A-A9CA612517AB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60610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04D19-159E-495B-85B8-A4E583BA0294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15822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B07F7-6FA8-4D5A-88B6-4C1C75BD460C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88689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74F38-E9AC-4132-A3D8-10668480210A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55849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D5EC-A9AE-43EB-9187-5AE7417F4145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70092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992AF-1B02-4EA7-9042-43B69A969FE8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52782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230DC-7D15-4158-9DFD-3684557A7F9B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67628292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903E53-6652-41AE-98C0-4793ADC6711F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04477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DCE8F-2172-40C1-A7C6-B8F03807583D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491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Relationship Id="rId22" Type="http://schemas.openxmlformats.org/officeDocument/2006/relationships/image" Target="../media/image9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21" Type="http://schemas.openxmlformats.org/officeDocument/2006/relationships/image" Target="../media/image12.png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Relationship Id="rId22" Type="http://schemas.openxmlformats.org/officeDocument/2006/relationships/image" Target="../media/image1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4.xml"/><Relationship Id="rId21" Type="http://schemas.openxmlformats.org/officeDocument/2006/relationships/image" Target="../media/image16.png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19" Type="http://schemas.openxmlformats.org/officeDocument/2006/relationships/image" Target="../media/image14.png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Relationship Id="rId22" Type="http://schemas.openxmlformats.org/officeDocument/2006/relationships/image" Target="../media/image17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71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8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Relationship Id="rId22" Type="http://schemas.openxmlformats.org/officeDocument/2006/relationships/image" Target="../media/image5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88.xml"/><Relationship Id="rId21" Type="http://schemas.openxmlformats.org/officeDocument/2006/relationships/image" Target="../media/image12.png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5.xml"/><Relationship Id="rId19" Type="http://schemas.openxmlformats.org/officeDocument/2006/relationships/image" Target="../media/image10.png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Relationship Id="rId22" Type="http://schemas.openxmlformats.org/officeDocument/2006/relationships/image" Target="../media/image1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105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2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5809E18-4B4B-48E2-8C07-5B23B75252A8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2A68046-5209-4BE9-8E34-114F4EDC1A84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92876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7FF90BB-5EE1-412A-B9B7-59ABDE3BC6EE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5238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  <p:sldLayoutId id="2147483706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15EF913-BF5A-49AF-868E-7BEF159BD189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7675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  <p:sldLayoutId id="2147483724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21B14902-DE6C-4CF4-9C2C-D8C45BA1BFD1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7459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366CD39-D172-4B9D-BB01-B0B2AB2F0915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502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  <p:sldLayoutId id="2147483776" r:id="rId15"/>
    <p:sldLayoutId id="2147483777" r:id="rId16"/>
    <p:sldLayoutId id="2147483778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D5C80A12-A525-4BBE-B039-195B8FE976ED}" type="datetime1">
              <a:rPr lang="en-US" smtClean="0"/>
              <a:t>1/31/2024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r>
              <a:rPr lang="en-US"/>
              <a:t>Dortmund 2018 - Eduardo Fermé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6984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0" r:id="rId1"/>
    <p:sldLayoutId id="2147483781" r:id="rId2"/>
    <p:sldLayoutId id="2147483782" r:id="rId3"/>
    <p:sldLayoutId id="2147483783" r:id="rId4"/>
    <p:sldLayoutId id="2147483784" r:id="rId5"/>
    <p:sldLayoutId id="2147483785" r:id="rId6"/>
    <p:sldLayoutId id="2147483786" r:id="rId7"/>
    <p:sldLayoutId id="2147483787" r:id="rId8"/>
    <p:sldLayoutId id="2147483788" r:id="rId9"/>
    <p:sldLayoutId id="2147483789" r:id="rId10"/>
    <p:sldLayoutId id="2147483790" r:id="rId11"/>
    <p:sldLayoutId id="2147483791" r:id="rId12"/>
    <p:sldLayoutId id="2147483792" r:id="rId13"/>
    <p:sldLayoutId id="2147483793" r:id="rId14"/>
    <p:sldLayoutId id="2147483794" r:id="rId15"/>
    <p:sldLayoutId id="2147483795" r:id="rId16"/>
    <p:sldLayoutId id="2147483796" r:id="rId1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4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7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7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7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emf"/><Relationship Id="rId4" Type="http://schemas.openxmlformats.org/officeDocument/2006/relationships/image" Target="../media/image7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8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8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8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12" Type="http://schemas.openxmlformats.org/officeDocument/2006/relationships/image" Target="../media/image96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87.xml"/><Relationship Id="rId6" Type="http://schemas.openxmlformats.org/officeDocument/2006/relationships/image" Target="../media/image90.png"/><Relationship Id="rId11" Type="http://schemas.openxmlformats.org/officeDocument/2006/relationships/image" Target="../media/image95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8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8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8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8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emf"/><Relationship Id="rId2" Type="http://schemas.openxmlformats.org/officeDocument/2006/relationships/image" Target="../media/image103.emf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05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emf"/><Relationship Id="rId2" Type="http://schemas.openxmlformats.org/officeDocument/2006/relationships/image" Target="../media/image105.emf"/><Relationship Id="rId1" Type="http://schemas.openxmlformats.org/officeDocument/2006/relationships/slideLayout" Target="../slideLayouts/slideLayout1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emf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09.emf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7" Type="http://schemas.openxmlformats.org/officeDocument/2006/relationships/image" Target="../media/image115.jp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7" Type="http://schemas.openxmlformats.org/officeDocument/2006/relationships/image" Target="../media/image12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9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5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53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5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87.xml"/><Relationship Id="rId4" Type="http://schemas.openxmlformats.org/officeDocument/2006/relationships/image" Target="../media/image132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8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13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D16A4-F62B-4243-8695-C9468837AE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/>
          <a:lstStyle/>
          <a:p>
            <a:pPr algn="ctr"/>
            <a:r>
              <a:rPr lang="en-US" sz="4800" dirty="0"/>
              <a:t>On belief update </a:t>
            </a:r>
            <a:br>
              <a:rPr lang="en-US" sz="4800" dirty="0"/>
            </a:br>
            <a:r>
              <a:rPr lang="en-US" sz="4800" dirty="0"/>
              <a:t>Some novel insights</a:t>
            </a:r>
            <a:br>
              <a:rPr lang="en-GB" sz="4800" noProof="0" dirty="0"/>
            </a:br>
            <a:endParaRPr lang="en-GB" sz="4800" noProof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2D9D4C-7879-41D0-A948-B11D961070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en-GB" b="1" noProof="0" dirty="0"/>
              <a:t>Eduardo Fermé</a:t>
            </a:r>
            <a:br>
              <a:rPr lang="en-GB" noProof="0" dirty="0"/>
            </a:br>
            <a:endParaRPr lang="en-GB" noProof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A813B4-23CE-4A2A-8976-CF4BA9191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3477" y="5821628"/>
            <a:ext cx="2537136" cy="5876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F086DBC-E901-425A-8603-74B720007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1387" y="5638800"/>
            <a:ext cx="2511963" cy="95335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CCE5F1-4593-D514-790D-F79D3D101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594EDD-73AD-E125-97CA-E6DD3B2E06A4}"/>
              </a:ext>
            </a:extLst>
          </p:cNvPr>
          <p:cNvSpPr txBox="1"/>
          <p:nvPr/>
        </p:nvSpPr>
        <p:spPr>
          <a:xfrm>
            <a:off x="156289" y="81180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dirty="0"/>
              <a:t>Cape-KR 2024</a:t>
            </a:r>
          </a:p>
        </p:txBody>
      </p:sp>
    </p:spTree>
    <p:extLst>
      <p:ext uri="{BB962C8B-B14F-4D97-AF65-F5344CB8AC3E}">
        <p14:creationId xmlns:p14="http://schemas.microsoft.com/office/powerpoint/2010/main" val="76169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3D977-27E9-15E7-AD81-2DAC2D958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Postulates for Revision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B68971-B347-F7FA-0D81-20ED14DBE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9CF985-6501-E73F-0C1B-5B175E4C5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1990725"/>
            <a:ext cx="9000000" cy="324078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417199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BB396F-70CB-428A-678B-9BCA9BE144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Semantics: Possible Worlds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9CFD5D-6955-65A1-AAF4-EAA0A9A3B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11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0E4F046-4359-80CD-7A26-71D84B7087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047" y="1853248"/>
            <a:ext cx="6035905" cy="339354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122529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0CEF-2E4F-BB2D-982D-78DAD0A27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Semantic: Faithful Assignment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1D160-60E2-CC8F-E6C9-3EC98EE3B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Picture 4" descr="C:\Users\Eduardo Fermé\Dropbox\Archivos Edu\PAPERS\AGM GRAFICOS\Image13.png">
            <a:extLst>
              <a:ext uri="{FF2B5EF4-FFF2-40B4-BE49-F238E27FC236}">
                <a16:creationId xmlns:a16="http://schemas.microsoft.com/office/drawing/2014/main" id="{005858F8-C81B-AC9C-FDE3-5218C561CB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000" y="2421226"/>
            <a:ext cx="3168000" cy="238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8D8968D-7FF6-6B82-13C9-26D080E43882}"/>
              </a:ext>
            </a:extLst>
          </p:cNvPr>
          <p:cNvSpPr txBox="1"/>
          <p:nvPr/>
        </p:nvSpPr>
        <p:spPr>
          <a:xfrm>
            <a:off x="3338950" y="6405282"/>
            <a:ext cx="593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err="1"/>
              <a:t>Konieczny</a:t>
            </a:r>
            <a:r>
              <a:rPr lang="pt-PT" dirty="0"/>
              <a:t> </a:t>
            </a:r>
            <a:r>
              <a:rPr lang="pt-PT" dirty="0" err="1"/>
              <a:t>and</a:t>
            </a:r>
            <a:r>
              <a:rPr lang="pt-PT" dirty="0"/>
              <a:t> Pino </a:t>
            </a:r>
            <a:r>
              <a:rPr lang="pt-PT" dirty="0" err="1"/>
              <a:t>Perez’s</a:t>
            </a:r>
            <a:r>
              <a:rPr lang="pt-PT" dirty="0"/>
              <a:t> </a:t>
            </a:r>
            <a:r>
              <a:rPr lang="pt-PT" dirty="0" err="1"/>
              <a:t>Notation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71963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Eduardo Fermé\Dropbox\Archivos Edu\PAPERS\AGM GRAFICOS\Image14.png">
            <a:extLst>
              <a:ext uri="{FF2B5EF4-FFF2-40B4-BE49-F238E27FC236}">
                <a16:creationId xmlns:a16="http://schemas.microsoft.com/office/drawing/2014/main" id="{B405921F-9C46-4CF1-5285-0CE717F939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000" y="2421226"/>
            <a:ext cx="3177380" cy="239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770CEF-2E4F-BB2D-982D-78DAD0A27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Semantic: Faithful Assignment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1D160-60E2-CC8F-E6C9-3EC98EE3B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D8968D-7FF6-6B82-13C9-26D080E43882}"/>
              </a:ext>
            </a:extLst>
          </p:cNvPr>
          <p:cNvSpPr txBox="1"/>
          <p:nvPr/>
        </p:nvSpPr>
        <p:spPr>
          <a:xfrm>
            <a:off x="3338950" y="6405282"/>
            <a:ext cx="593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err="1"/>
              <a:t>Konieczny</a:t>
            </a:r>
            <a:r>
              <a:rPr lang="pt-PT" dirty="0"/>
              <a:t> </a:t>
            </a:r>
            <a:r>
              <a:rPr lang="pt-PT" dirty="0" err="1"/>
              <a:t>and</a:t>
            </a:r>
            <a:r>
              <a:rPr lang="pt-PT" dirty="0"/>
              <a:t> Pino </a:t>
            </a:r>
            <a:r>
              <a:rPr lang="pt-PT" dirty="0" err="1"/>
              <a:t>Perez’s</a:t>
            </a:r>
            <a:r>
              <a:rPr lang="pt-PT" dirty="0"/>
              <a:t> </a:t>
            </a:r>
            <a:r>
              <a:rPr lang="pt-PT" dirty="0" err="1"/>
              <a:t>Notation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32485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Eduardo Fermé\Dropbox\Archivos Edu\PAPERS\AGM GRAFICOS\Image15.png">
            <a:extLst>
              <a:ext uri="{FF2B5EF4-FFF2-40B4-BE49-F238E27FC236}">
                <a16:creationId xmlns:a16="http://schemas.microsoft.com/office/drawing/2014/main" id="{BF26D528-B9D3-44E8-C52D-C7DEFC46A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000" y="2421226"/>
            <a:ext cx="3168000" cy="2383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770CEF-2E4F-BB2D-982D-78DAD0A27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Semantic: Faithful Assignment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1D160-60E2-CC8F-E6C9-3EC98EE3B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14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D8968D-7FF6-6B82-13C9-26D080E43882}"/>
              </a:ext>
            </a:extLst>
          </p:cNvPr>
          <p:cNvSpPr txBox="1"/>
          <p:nvPr/>
        </p:nvSpPr>
        <p:spPr>
          <a:xfrm>
            <a:off x="3338950" y="6405282"/>
            <a:ext cx="593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err="1"/>
              <a:t>Konieczny</a:t>
            </a:r>
            <a:r>
              <a:rPr lang="pt-PT" dirty="0"/>
              <a:t> </a:t>
            </a:r>
            <a:r>
              <a:rPr lang="pt-PT" dirty="0" err="1"/>
              <a:t>and</a:t>
            </a:r>
            <a:r>
              <a:rPr lang="pt-PT" dirty="0"/>
              <a:t> Pino </a:t>
            </a:r>
            <a:r>
              <a:rPr lang="pt-PT" dirty="0" err="1"/>
              <a:t>Perez’s</a:t>
            </a:r>
            <a:r>
              <a:rPr lang="pt-PT" dirty="0"/>
              <a:t> </a:t>
            </a:r>
            <a:r>
              <a:rPr lang="pt-PT" dirty="0" err="1"/>
              <a:t>Notation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015219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Eduardo Fermé\Dropbox\Archivos Edu\PAPERS\AGM GRAFICOS\Image16.png">
            <a:extLst>
              <a:ext uri="{FF2B5EF4-FFF2-40B4-BE49-F238E27FC236}">
                <a16:creationId xmlns:a16="http://schemas.microsoft.com/office/drawing/2014/main" id="{47EE2A76-00B5-4681-A24F-D5597CF5D946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000" y="2421226"/>
            <a:ext cx="3168000" cy="239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770CEF-2E4F-BB2D-982D-78DAD0A27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Semantic: Faithful Assignment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1D160-60E2-CC8F-E6C9-3EC98EE3B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D8968D-7FF6-6B82-13C9-26D080E43882}"/>
              </a:ext>
            </a:extLst>
          </p:cNvPr>
          <p:cNvSpPr txBox="1"/>
          <p:nvPr/>
        </p:nvSpPr>
        <p:spPr>
          <a:xfrm>
            <a:off x="3338950" y="6405282"/>
            <a:ext cx="5938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err="1"/>
              <a:t>Konieczny</a:t>
            </a:r>
            <a:r>
              <a:rPr lang="pt-PT" dirty="0"/>
              <a:t> </a:t>
            </a:r>
            <a:r>
              <a:rPr lang="pt-PT" dirty="0" err="1"/>
              <a:t>and</a:t>
            </a:r>
            <a:r>
              <a:rPr lang="pt-PT" dirty="0"/>
              <a:t> Pino </a:t>
            </a:r>
            <a:r>
              <a:rPr lang="pt-PT" dirty="0" err="1"/>
              <a:t>Perez’s</a:t>
            </a:r>
            <a:r>
              <a:rPr lang="pt-PT" dirty="0"/>
              <a:t> </a:t>
            </a:r>
            <a:r>
              <a:rPr lang="pt-PT" dirty="0" err="1"/>
              <a:t>Notation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07846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0CEF-2E4F-BB2D-982D-78DAD0A27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Semantic: Faithful Assignment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1D160-60E2-CC8F-E6C9-3EC98EE3B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6984C0-A074-D5B2-210B-36BF5EE06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073943"/>
            <a:ext cx="9000000" cy="3120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1075003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0CEF-2E4F-BB2D-982D-78DAD0A27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Semantic: Faithful Assignment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71D160-60E2-CC8F-E6C9-3EC98EE3B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17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62AD56-73B5-7D93-90AD-4B9FC1B27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117" y="1924049"/>
            <a:ext cx="1074176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3844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A240158-1EAB-CCC6-29B1-05C9D5F29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Iteration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090B43-5272-E8C2-9E4F-89847D1E18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CDF254-7F72-62D2-54A2-16AD7B9D7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7642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Eduardo Fermé\Dropbox\ONGOING PAPERS\IJCAI - TUTORIAL CHINA\textos cortados\Image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013" y="2238452"/>
            <a:ext cx="4481974" cy="370912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GB" dirty="0"/>
              <a:t>Iteration</a:t>
            </a:r>
          </a:p>
        </p:txBody>
      </p:sp>
      <p:pic>
        <p:nvPicPr>
          <p:cNvPr id="17" name="Picture 2" descr="C:\Users\Eduardo Fermé\Dropbox\ONGOING PAPERS\IJCAI - TUTORIAL CHINA\textos cortados\Image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000" y="1561378"/>
            <a:ext cx="7200000" cy="48447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9DDF4D-9771-4F6A-BF9D-03701275D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5420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E54F1E-35E8-43E5-9A1F-AB270576D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Agenda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1F9FDB-79A7-4C19-810E-B7FD122914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5899" y="1470581"/>
            <a:ext cx="9404722" cy="4721257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In this presentation, we will showcase recent research that revolves around the KM-update model of belief change. </a:t>
            </a:r>
          </a:p>
          <a:p>
            <a:endParaRPr lang="en-US" sz="2800" dirty="0"/>
          </a:p>
          <a:p>
            <a:pPr lvl="1">
              <a:buFont typeface="+mj-lt"/>
              <a:buAutoNum type="arabicPeriod"/>
            </a:pPr>
            <a:r>
              <a:rPr lang="en-US" sz="2400" dirty="0"/>
              <a:t>The interconnection between KM update and AGM revision. </a:t>
            </a:r>
          </a:p>
          <a:p>
            <a:pPr lvl="1">
              <a:buFont typeface="+mj-lt"/>
              <a:buAutoNum type="arabicPeriod"/>
            </a:pPr>
            <a:r>
              <a:rPr lang="en-US" sz="2400" dirty="0"/>
              <a:t>The iteration of update. </a:t>
            </a:r>
          </a:p>
          <a:p>
            <a:pPr lvl="1">
              <a:buFont typeface="+mj-lt"/>
              <a:buAutoNum type="arabicPeriod"/>
            </a:pPr>
            <a:r>
              <a:rPr lang="en-US" sz="2400" dirty="0"/>
              <a:t>KM-update assumes that any situation can be updated into one satisfying that input, which is unrealistic. We propose and characterize a model where not all the inputs are "reachable". </a:t>
            </a:r>
          </a:p>
          <a:p>
            <a:pPr lvl="1">
              <a:buFont typeface="+mj-lt"/>
              <a:buAutoNum type="arabicPeriod"/>
            </a:pPr>
            <a:r>
              <a:rPr lang="en-US" sz="2400" dirty="0"/>
              <a:t>The model's efficacy in accurately capturing changes occurring in the world. </a:t>
            </a:r>
            <a:endParaRPr lang="en-GB" sz="2400" dirty="0"/>
          </a:p>
          <a:p>
            <a:pPr lvl="1"/>
            <a:endParaRPr lang="en-GB" sz="2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AECE20-FC54-491A-80D3-7189AD57E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11137" y="216816"/>
            <a:ext cx="1193349" cy="622284"/>
          </a:xfr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/211</a:t>
            </a:r>
          </a:p>
        </p:txBody>
      </p:sp>
    </p:spTree>
    <p:extLst>
      <p:ext uri="{BB962C8B-B14F-4D97-AF65-F5344CB8AC3E}">
        <p14:creationId xmlns:p14="http://schemas.microsoft.com/office/powerpoint/2010/main" val="269412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Eduardo Fermé\Dropbox\ONGOING PAPERS\IJCAI - TUTORIAL CHINA\textos cortados\Image1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013" y="2231020"/>
            <a:ext cx="4481975" cy="371655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GB" dirty="0"/>
              <a:t>Iteration</a:t>
            </a:r>
          </a:p>
        </p:txBody>
      </p:sp>
      <p:pic>
        <p:nvPicPr>
          <p:cNvPr id="7" name="Picture 2" descr="C:\Users\Eduardo Fermé\Dropbox\ONGOING PAPERS\IJCAI - TUTORIAL CHINA\textos cortados\Image2.png">
            <a:extLst>
              <a:ext uri="{FF2B5EF4-FFF2-40B4-BE49-F238E27FC236}">
                <a16:creationId xmlns:a16="http://schemas.microsoft.com/office/drawing/2014/main" id="{CB2F4950-85A0-4E21-88CD-5F2C909688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000" y="1561378"/>
            <a:ext cx="7200000" cy="48447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78A8CA-C31A-4A9E-B8AF-71AD3701D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BE5C6A-30A2-5CBC-2055-DC4327FE5D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9550" y="5296622"/>
            <a:ext cx="8953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4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Eduardo Fermé\Dropbox\ONGOING PAPERS\IJCAI - TUTORIAL CHINA\textos cortados\Image1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013" y="2231020"/>
            <a:ext cx="4481975" cy="371040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8" name="Picture 3" descr="C:\Users\Eduardo Fermé\Dropbox\ONGOING PAPERS\IJCAI - TUTORIAL CHINA\textos cortados\Image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72" y="1417464"/>
            <a:ext cx="6676353" cy="7056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GB" dirty="0"/>
              <a:t>Iteration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DE9C9C-7ADE-4A4A-AD23-576ADBA11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D400BB-A936-D587-523B-6D2AA0436A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9550" y="5296622"/>
            <a:ext cx="8953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63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Eduardo Fermé\Dropbox\ONGOING PAPERS\IJCAI - TUTORIAL CHINA\textos cortados\Image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013" y="2231021"/>
            <a:ext cx="4474556" cy="371040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noFill/>
          <a:ln w="9525">
            <a:noFill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GB" dirty="0"/>
              <a:t>Iteration</a:t>
            </a:r>
          </a:p>
        </p:txBody>
      </p:sp>
      <p:pic>
        <p:nvPicPr>
          <p:cNvPr id="7" name="Picture 3" descr="C:\Users\Eduardo Fermé\Dropbox\ONGOING PAPERS\IJCAI - TUTORIAL CHINA\textos cortados\Image3.png">
            <a:extLst>
              <a:ext uri="{FF2B5EF4-FFF2-40B4-BE49-F238E27FC236}">
                <a16:creationId xmlns:a16="http://schemas.microsoft.com/office/drawing/2014/main" id="{832470E5-07CB-44A0-870A-EC47BB961D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72" y="1417464"/>
            <a:ext cx="6676353" cy="705687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E994CB-A72B-475B-9A96-B69B21F67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8E845F-7C2E-58F1-4B27-7584AB2DEB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9550" y="5296622"/>
            <a:ext cx="8953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757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C:\Users\Eduardo Fermé\Dropbox\ONGOING PAPERS\IJCAI - TUTORIAL CHINA\textos cortados\Image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364" y="1482405"/>
            <a:ext cx="7200000" cy="69917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054" name="Picture 6" descr="C:\Users\Eduardo Fermé\Dropbox\ONGOING PAPERS\IJCAI - TUTORIAL CHINA\textos cortados\Image1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013" y="2231022"/>
            <a:ext cx="4481975" cy="371040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GB" dirty="0"/>
              <a:t>Iteration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36D272-73E2-411E-B106-74AD1C9A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9A6C66-8758-031D-1AE1-309EE6E25D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9550" y="5296622"/>
            <a:ext cx="89535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17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/>
              <a:t>Belief States</a:t>
            </a:r>
          </a:p>
        </p:txBody>
      </p:sp>
      <p:pic>
        <p:nvPicPr>
          <p:cNvPr id="1030" name="Picture 6" descr="C:\Users\Eduardo Fermé\Dropbox\ONGOING PAPERS\IJCAI - TUTORIAL CHINA\textos cortados\Image2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387" y="1675436"/>
            <a:ext cx="9000000" cy="96794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31" name="Picture 7" descr="C:\Users\Eduardo Fermé\Dropbox\ONGOING PAPERS\IJCAI - TUTORIAL CHINA\textos cortados\Image2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387" y="3310773"/>
            <a:ext cx="9000000" cy="102484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33" name="Picture 9" descr="C:\Users\Eduardo Fermé\Dropbox\ONGOING PAPERS\IJCAI - TUTORIAL CHINA\textos cortados\Image2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413" y="5003012"/>
            <a:ext cx="9000000" cy="86646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0867DD-D74F-4866-BA96-6F2A06401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0113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l"/>
            <a:r>
              <a:rPr lang="en-GB" sz="3600" dirty="0"/>
              <a:t>AGM Revision Postulates for Belief States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4C038A-C751-4685-A455-AD3CFCBCE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5D2BF4-8976-6418-EBD3-A139DA1C6F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00" y="2624137"/>
            <a:ext cx="9000000" cy="264466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9832322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GB" sz="4000" dirty="0"/>
              <a:t>DP Postulates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89CF949-A625-4EDA-9748-4EA20FB2F4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3076" name="Picture 4" descr="C:\Users\Eduardo Fermé\Dropbox\ONGOING PAPERS\IJCAI - TUTORIAL CHINA\textos cortados\Image3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5262" y="1324069"/>
            <a:ext cx="3752850" cy="3110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Eduardo Fermé\Dropbox\ONGOING PAPERS\IJCAI - TUTORIAL CHINA\textos cortados\Image3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112" y="1324069"/>
            <a:ext cx="3772000" cy="3085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E1E9A60-6553-6C37-C7DD-D4C7867B82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085" y="1637085"/>
            <a:ext cx="7988968" cy="19866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016E13A-641B-5918-F335-6F2EE92CB1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85" y="4808127"/>
            <a:ext cx="9477566" cy="194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961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7" descr="C:\Users\Eduardo Fermé\Dropbox\ONGOING PAPERS\IJCAI - TUTORIAL CHINA\textos cortados\Image1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92" y="3691382"/>
            <a:ext cx="7798470" cy="92218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150" name="Picture 6" descr="C:\Users\Eduardo Fermé\Dropbox\ONGOING PAPERS\IJCAI - TUTORIAL CHINA\textos cortados\Image1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92" y="1853248"/>
            <a:ext cx="7798470" cy="157575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146" name="Picture 2" descr="C:\Users\Eduardo Fermé\Dropbox\ONGOING PAPERS\IJCAI - TUTORIAL CHINA\textos cortados\Image1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808" y="2390189"/>
            <a:ext cx="3168000" cy="262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GB" sz="4000" dirty="0"/>
              <a:t>Conservative Revision</a:t>
            </a:r>
          </a:p>
        </p:txBody>
      </p:sp>
      <p:pic>
        <p:nvPicPr>
          <p:cNvPr id="6152" name="Picture 8" descr="C:\Users\Eduardo Fermé\Dropbox\ONGOING PAPERS\IJCAI - TUTORIAL CHINA\textos cortados\Image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272" y="2389335"/>
            <a:ext cx="3140536" cy="260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92" y="4895243"/>
            <a:ext cx="7798470" cy="138123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59596C-162B-4C85-BBEE-8C21035E4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008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duardo Fermé\Dropbox\ONGOING PAPERS\IJCAI - TUTORIAL CHINA\textos cortados\Image1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808" y="2337179"/>
            <a:ext cx="3168000" cy="2620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rtlCol="0" anchor="ctr" anchorCtr="0" compatLnSpc="1">
            <a:prstTxWarp prst="textNoShape">
              <a:avLst/>
            </a:prstTxWarp>
            <a:noAutofit/>
          </a:bodyPr>
          <a:lstStyle/>
          <a:p>
            <a:r>
              <a:rPr lang="en-GB" sz="4000" dirty="0"/>
              <a:t>Lexicographic Revision</a:t>
            </a:r>
          </a:p>
        </p:txBody>
      </p:sp>
      <p:pic>
        <p:nvPicPr>
          <p:cNvPr id="7171" name="Picture 3" descr="C:\Users\Eduardo Fermé\Dropbox\ONGOING PAPERS\IJCAI - TUTORIAL CHINA\textos cortados\Image2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552" y="2087158"/>
            <a:ext cx="4652308" cy="147251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172" name="Picture 4" descr="C:\Users\Eduardo Fermé\Dropbox\ONGOING PAPERS\IJCAI - TUTORIAL CHINA\textos cortados\Image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4808" y="2389335"/>
            <a:ext cx="3145745" cy="260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552" y="3925825"/>
            <a:ext cx="4652308" cy="226650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7C5869-2226-4851-B02A-56EB3C22B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856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5E24E0-263E-127C-A5F9-D169892C2F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701EA8-B1B5-A2DC-B970-2008983587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35E7A7-4BCA-EEAC-F075-2FA16A4F0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331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69FDFF0-3F24-35A6-E3B2-0E906476A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Introduction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BF5346-059D-C339-85B2-1173BB9E2E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AGM Model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0EDF4-62EE-D446-C83F-A1C8F4588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8906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pic>
        <p:nvPicPr>
          <p:cNvPr id="8194" name="Picture 2" descr="C:\Users\Eduardo Fermé\Dropbox\ONGOING PAPERS\IJCAI - TUTORIAL CHINA\textos cortados\Image3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40" y="1467644"/>
            <a:ext cx="9000000" cy="206177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812EA2-CAA1-4948-87C2-25ED280A6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2088CD-40AE-C4AC-2A95-7969AABB37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2540" y="4035558"/>
            <a:ext cx="9110499" cy="19966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D2502B7-7827-14E1-1A8A-55306ED7A95F}"/>
              </a:ext>
            </a:extLst>
          </p:cNvPr>
          <p:cNvCxnSpPr>
            <a:cxnSpLocks/>
          </p:cNvCxnSpPr>
          <p:nvPr/>
        </p:nvCxnSpPr>
        <p:spPr>
          <a:xfrm>
            <a:off x="6032179" y="4634453"/>
            <a:ext cx="100260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CED8B5B-D1E1-4162-7491-D8BC6DB78C07}"/>
              </a:ext>
            </a:extLst>
          </p:cNvPr>
          <p:cNvCxnSpPr>
            <a:cxnSpLocks/>
          </p:cNvCxnSpPr>
          <p:nvPr/>
        </p:nvCxnSpPr>
        <p:spPr>
          <a:xfrm>
            <a:off x="7623235" y="5506181"/>
            <a:ext cx="106356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11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812EA2-CAA1-4948-87C2-25ED280A6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4BA1DC-B205-0392-6C5B-A5E2BF22A7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8138" y="2143968"/>
            <a:ext cx="7895724" cy="227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95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E9BF9F7-253F-3D1A-2105-71636C2F2D54}"/>
              </a:ext>
            </a:extLst>
          </p:cNvPr>
          <p:cNvSpPr/>
          <p:nvPr/>
        </p:nvSpPr>
        <p:spPr>
          <a:xfrm>
            <a:off x="416560" y="1229359"/>
            <a:ext cx="11129330" cy="533291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812EA2-CAA1-4948-87C2-25ED280A6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32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61BFBF-8162-054F-C574-1486BD698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75" y="2014603"/>
            <a:ext cx="3928864" cy="344382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AAACD0D-9FF5-3EE6-0B63-A9EFA2F6E71B}"/>
              </a:ext>
            </a:extLst>
          </p:cNvPr>
          <p:cNvSpPr txBox="1"/>
          <p:nvPr/>
        </p:nvSpPr>
        <p:spPr>
          <a:xfrm>
            <a:off x="571974" y="6059001"/>
            <a:ext cx="9130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</a:rPr>
              <a:t>Thanks Sébastien Konieczny for </a:t>
            </a:r>
            <a:r>
              <a:rPr lang="pt-PT" dirty="0" err="1">
                <a:solidFill>
                  <a:srgbClr val="002060"/>
                </a:solidFill>
              </a:rPr>
              <a:t>the</a:t>
            </a:r>
            <a:r>
              <a:rPr lang="pt-PT" dirty="0">
                <a:solidFill>
                  <a:srgbClr val="002060"/>
                </a:solidFill>
              </a:rPr>
              <a:t> </a:t>
            </a:r>
            <a:r>
              <a:rPr lang="pt-PT" dirty="0" err="1">
                <a:solidFill>
                  <a:srgbClr val="002060"/>
                </a:solidFill>
              </a:rPr>
              <a:t>example</a:t>
            </a:r>
            <a:r>
              <a:rPr lang="pt-PT" dirty="0">
                <a:solidFill>
                  <a:srgbClr val="00206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55914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812EA2-CAA1-4948-87C2-25ED280A6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33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DAF42-FCA2-FD9A-1588-A99399B78C15}"/>
              </a:ext>
            </a:extLst>
          </p:cNvPr>
          <p:cNvSpPr/>
          <p:nvPr/>
        </p:nvSpPr>
        <p:spPr>
          <a:xfrm>
            <a:off x="416560" y="1229359"/>
            <a:ext cx="11129330" cy="533291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61BFBF-8162-054F-C574-1486BD698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75" y="2014603"/>
            <a:ext cx="3928864" cy="34438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C06CA6-E5E2-426C-2FEE-2E48BC909B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185" y="2797489"/>
            <a:ext cx="3873432" cy="23697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090D2E-A9FD-F51B-94A4-743043D941DD}"/>
              </a:ext>
            </a:extLst>
          </p:cNvPr>
          <p:cNvSpPr txBox="1"/>
          <p:nvPr/>
        </p:nvSpPr>
        <p:spPr>
          <a:xfrm>
            <a:off x="571974" y="6059001"/>
            <a:ext cx="9130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</a:rPr>
              <a:t>Thanks Sébastien Konieczny for </a:t>
            </a:r>
            <a:r>
              <a:rPr lang="pt-PT" dirty="0" err="1">
                <a:solidFill>
                  <a:srgbClr val="002060"/>
                </a:solidFill>
              </a:rPr>
              <a:t>the</a:t>
            </a:r>
            <a:r>
              <a:rPr lang="pt-PT" dirty="0">
                <a:solidFill>
                  <a:srgbClr val="002060"/>
                </a:solidFill>
              </a:rPr>
              <a:t> </a:t>
            </a:r>
            <a:r>
              <a:rPr lang="pt-PT" dirty="0" err="1">
                <a:solidFill>
                  <a:srgbClr val="002060"/>
                </a:solidFill>
              </a:rPr>
              <a:t>example</a:t>
            </a:r>
            <a:r>
              <a:rPr lang="pt-PT" dirty="0">
                <a:solidFill>
                  <a:srgbClr val="00206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056614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F0D57EF-E0C1-B0BB-CB2B-8F41DD2AB0B6}"/>
              </a:ext>
            </a:extLst>
          </p:cNvPr>
          <p:cNvSpPr/>
          <p:nvPr/>
        </p:nvSpPr>
        <p:spPr>
          <a:xfrm>
            <a:off x="416560" y="1229359"/>
            <a:ext cx="11129330" cy="533291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812EA2-CAA1-4948-87C2-25ED280A6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34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61BFBF-8162-054F-C574-1486BD698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75" y="2014603"/>
            <a:ext cx="3928864" cy="34438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C06CA6-E5E2-426C-2FEE-2E48BC909B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185" y="2797489"/>
            <a:ext cx="3873432" cy="23697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C79D39-1E4F-2722-B2B7-3509B1821F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1659" y="2171929"/>
            <a:ext cx="6561966" cy="35754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5B63C10-CED7-CE9F-7937-CDD9287B9CE4}"/>
              </a:ext>
            </a:extLst>
          </p:cNvPr>
          <p:cNvSpPr txBox="1"/>
          <p:nvPr/>
        </p:nvSpPr>
        <p:spPr>
          <a:xfrm>
            <a:off x="571974" y="6059001"/>
            <a:ext cx="9130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</a:rPr>
              <a:t>Thanks Sébastien Konieczny for </a:t>
            </a:r>
            <a:r>
              <a:rPr lang="pt-PT" dirty="0" err="1">
                <a:solidFill>
                  <a:srgbClr val="002060"/>
                </a:solidFill>
              </a:rPr>
              <a:t>the</a:t>
            </a:r>
            <a:r>
              <a:rPr lang="pt-PT" dirty="0">
                <a:solidFill>
                  <a:srgbClr val="002060"/>
                </a:solidFill>
              </a:rPr>
              <a:t> </a:t>
            </a:r>
            <a:r>
              <a:rPr lang="pt-PT" dirty="0" err="1">
                <a:solidFill>
                  <a:srgbClr val="002060"/>
                </a:solidFill>
              </a:rPr>
              <a:t>example</a:t>
            </a:r>
            <a:r>
              <a:rPr lang="pt-PT" dirty="0">
                <a:solidFill>
                  <a:srgbClr val="00206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01953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812EA2-CAA1-4948-87C2-25ED280A6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35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6DAF42-FCA2-FD9A-1588-A99399B78C15}"/>
              </a:ext>
            </a:extLst>
          </p:cNvPr>
          <p:cNvSpPr/>
          <p:nvPr/>
        </p:nvSpPr>
        <p:spPr>
          <a:xfrm>
            <a:off x="416560" y="1229359"/>
            <a:ext cx="11129330" cy="533291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61BFBF-8162-054F-C574-1486BD698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75" y="2014603"/>
            <a:ext cx="3928864" cy="34438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C06CA6-E5E2-426C-2FEE-2E48BC909B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185" y="2797489"/>
            <a:ext cx="3873432" cy="23697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090D2E-A9FD-F51B-94A4-743043D941DD}"/>
              </a:ext>
            </a:extLst>
          </p:cNvPr>
          <p:cNvSpPr txBox="1"/>
          <p:nvPr/>
        </p:nvSpPr>
        <p:spPr>
          <a:xfrm>
            <a:off x="571974" y="6059001"/>
            <a:ext cx="9130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</a:rPr>
              <a:t>Thanks Sébastien Konieczny for </a:t>
            </a:r>
            <a:r>
              <a:rPr lang="pt-PT" dirty="0" err="1">
                <a:solidFill>
                  <a:srgbClr val="002060"/>
                </a:solidFill>
              </a:rPr>
              <a:t>the</a:t>
            </a:r>
            <a:r>
              <a:rPr lang="pt-PT" dirty="0">
                <a:solidFill>
                  <a:srgbClr val="002060"/>
                </a:solidFill>
              </a:rPr>
              <a:t> </a:t>
            </a:r>
            <a:r>
              <a:rPr lang="pt-PT" dirty="0" err="1">
                <a:solidFill>
                  <a:srgbClr val="002060"/>
                </a:solidFill>
              </a:rPr>
              <a:t>example</a:t>
            </a:r>
            <a:r>
              <a:rPr lang="pt-PT" dirty="0">
                <a:solidFill>
                  <a:srgbClr val="00206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20916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CD79B9B-7BAE-1D25-95B6-23081A62900D}"/>
              </a:ext>
            </a:extLst>
          </p:cNvPr>
          <p:cNvSpPr/>
          <p:nvPr/>
        </p:nvSpPr>
        <p:spPr>
          <a:xfrm>
            <a:off x="416560" y="1229359"/>
            <a:ext cx="11129330" cy="533291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812EA2-CAA1-4948-87C2-25ED280A6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36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61BFBF-8162-054F-C574-1486BD698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75" y="2014603"/>
            <a:ext cx="3928864" cy="34438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C06CA6-E5E2-426C-2FEE-2E48BC909B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0185" y="2797489"/>
            <a:ext cx="3873432" cy="23697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C79D39-1E4F-2722-B2B7-3509B1821F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1659" y="2171929"/>
            <a:ext cx="6561966" cy="35754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DBE325A-8453-7FE8-B71F-643EBD90F4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55295" y="2264697"/>
            <a:ext cx="7150951" cy="350618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D4C719-E5CB-ACBA-82C1-F569A5B34C7D}"/>
              </a:ext>
            </a:extLst>
          </p:cNvPr>
          <p:cNvSpPr txBox="1"/>
          <p:nvPr/>
        </p:nvSpPr>
        <p:spPr>
          <a:xfrm>
            <a:off x="571974" y="6059001"/>
            <a:ext cx="9130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>
                <a:solidFill>
                  <a:srgbClr val="002060"/>
                </a:solidFill>
              </a:rPr>
              <a:t>Thanks Sébastien Konieczny for </a:t>
            </a:r>
            <a:r>
              <a:rPr lang="pt-PT" dirty="0" err="1">
                <a:solidFill>
                  <a:srgbClr val="002060"/>
                </a:solidFill>
              </a:rPr>
              <a:t>the</a:t>
            </a:r>
            <a:r>
              <a:rPr lang="pt-PT" dirty="0">
                <a:solidFill>
                  <a:srgbClr val="002060"/>
                </a:solidFill>
              </a:rPr>
              <a:t> </a:t>
            </a:r>
            <a:r>
              <a:rPr lang="pt-PT" dirty="0" err="1">
                <a:solidFill>
                  <a:srgbClr val="002060"/>
                </a:solidFill>
              </a:rPr>
              <a:t>example</a:t>
            </a:r>
            <a:r>
              <a:rPr lang="pt-PT" dirty="0">
                <a:solidFill>
                  <a:srgbClr val="002060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834158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AF68D7-1E27-4ACA-B77D-5A6B7BAF7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CA195F-2218-2162-B7D8-179B1B9435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687" y="1853248"/>
            <a:ext cx="9000000" cy="418189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229232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Users\Eduardo Fermé\Dropbox\ONGOING PAPERS\IJCAI - TUTORIAL CHINA\textos cortados\Image3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548" y="1715856"/>
            <a:ext cx="9000000" cy="36161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F6C769-585F-43ED-AB93-69F1AA10D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261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Eduardo Fermé\Dropbox\ONGOING PAPERS\IJCAI - TUTORIAL CHINA\textos cortados\Image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495" y="1459570"/>
            <a:ext cx="5744884" cy="430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8E902B-1958-4FCB-B515-CF42F4D8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427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Belief Revision: An example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01244" y="1268760"/>
            <a:ext cx="2808312" cy="601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49263" fontAlgn="base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r>
              <a:rPr lang="en-US" dirty="0">
                <a:solidFill>
                  <a:srgbClr val="FFFFFF"/>
                </a:solidFill>
                <a:latin typeface="Gill Sans MT" pitchFamily="34" charset="0"/>
                <a:cs typeface="Arial" charset="0"/>
              </a:rPr>
              <a:t>(</a:t>
            </a:r>
            <a:r>
              <a:rPr lang="en-US" dirty="0" err="1">
                <a:solidFill>
                  <a:srgbClr val="FFFFFF"/>
                </a:solidFill>
                <a:latin typeface="Gill Sans MT" pitchFamily="34" charset="0"/>
                <a:cs typeface="Arial" charset="0"/>
              </a:rPr>
              <a:t>Gärdenfors</a:t>
            </a:r>
            <a:r>
              <a:rPr lang="en-US" dirty="0">
                <a:solidFill>
                  <a:srgbClr val="FFFFFF"/>
                </a:solidFill>
                <a:latin typeface="Gill Sans MT" pitchFamily="34" charset="0"/>
                <a:cs typeface="Arial" charset="0"/>
              </a:rPr>
              <a:t> &amp; </a:t>
            </a:r>
            <a:r>
              <a:rPr lang="en-US" dirty="0" err="1">
                <a:solidFill>
                  <a:srgbClr val="FFFFFF"/>
                </a:solidFill>
                <a:latin typeface="Gill Sans MT" pitchFamily="34" charset="0"/>
                <a:cs typeface="Arial" charset="0"/>
              </a:rPr>
              <a:t>Rott</a:t>
            </a:r>
            <a:r>
              <a:rPr lang="en-US" dirty="0">
                <a:solidFill>
                  <a:srgbClr val="FFFFFF"/>
                </a:solidFill>
                <a:latin typeface="Gill Sans MT" pitchFamily="34" charset="0"/>
                <a:cs typeface="Arial" charset="0"/>
              </a:rPr>
              <a:t> 1995)</a:t>
            </a:r>
          </a:p>
          <a:p>
            <a:pPr defTabSz="449263" fontAlgn="base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defRPr/>
            </a:pPr>
            <a:endParaRPr lang="pt-PT" dirty="0">
              <a:solidFill>
                <a:srgbClr val="FFFFFF"/>
              </a:solidFill>
              <a:latin typeface="Gill Sans MT" pitchFamily="34" charset="0"/>
              <a:cs typeface="Arial" charset="0"/>
            </a:endParaRPr>
          </a:p>
        </p:txBody>
      </p:sp>
      <p:pic>
        <p:nvPicPr>
          <p:cNvPr id="10244" name="Picture 4" descr="C:\Users\Eduardo Fermé\Dropbox\ONGOING PAPERS\IJCAI - TUTORIAL CHINA\Textos Cortados\Image8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440" y="1681704"/>
            <a:ext cx="5407948" cy="428374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243" name="Picture 3" descr="C:\Users\Eduardo Fermé\Dropbox\ONGOING PAPERS\IJCAI - TUTORIAL CHINA\Textos Cortados\Image8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440" y="1681704"/>
            <a:ext cx="5407949" cy="353427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242" name="Picture 2" descr="C:\Users\Eduardo Fermé\Dropbox\ONGOING PAPERS\IJCAI - TUTORIAL CHINA\Textos Cortados\Image8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440" y="1681703"/>
            <a:ext cx="5407948" cy="2615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245" name="Picture 5" descr="C:\Users\Eduardo Fermé\Dropbox\ONGOING PAPERS\IJCAI - TUTORIAL CHINA\Textos Cortados\Image8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588" y="1681703"/>
            <a:ext cx="5400600" cy="487891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21633-5952-4E77-8621-D5C885295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52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Eduardo Fermé\Dropbox\ONGOING PAPERS\IJCAI - TUTORIAL CHINA\textos cortados\Image1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968" y="1450042"/>
            <a:ext cx="5763938" cy="4315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3EFA1B-39C9-43DB-85EB-1354BF6CA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651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Eduardo Fermé\Dropbox\ONGOING PAPERS\IJCAI - TUTORIAL CHINA\textos cortados\Image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1496" y="1459569"/>
            <a:ext cx="5754411" cy="4315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5C09CE-97D4-4D19-92BB-DF107D480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948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Eduardo Fermé\Dropbox\ONGOING PAPERS\IJCAI - TUTORIAL CHINA\textos cortados\Image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81" y="2769892"/>
            <a:ext cx="3159194" cy="236808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vs Revision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8E902B-1958-4FCB-B515-CF42F4D8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42</a:t>
            </a:fld>
            <a:endParaRPr lang="en-US" dirty="0"/>
          </a:p>
        </p:txBody>
      </p:sp>
      <p:pic>
        <p:nvPicPr>
          <p:cNvPr id="5" name="Picture 2" descr="C:\Users\Eduardo Fermé\Dropbox\Archivos Edu\PAPERS\AGM GRAFICOS\Image14.png">
            <a:extLst>
              <a:ext uri="{FF2B5EF4-FFF2-40B4-BE49-F238E27FC236}">
                <a16:creationId xmlns:a16="http://schemas.microsoft.com/office/drawing/2014/main" id="{184F6805-E57C-46CF-B429-7E772F8E4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743" y="2692123"/>
            <a:ext cx="3177380" cy="2390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63873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Eduardo Fermé\Dropbox\Archivos Edu\PAPERS\AGM GRAFICOS\Image15.png">
            <a:extLst>
              <a:ext uri="{FF2B5EF4-FFF2-40B4-BE49-F238E27FC236}">
                <a16:creationId xmlns:a16="http://schemas.microsoft.com/office/drawing/2014/main" id="{A09628A7-23E4-4452-8CC2-BD6AD13B6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123" y="2692123"/>
            <a:ext cx="3168000" cy="238334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7" name="Picture 6" descr="C:\Users\Eduardo Fermé\Dropbox\ONGOING PAPERS\IJCAI - TUTORIAL CHINA\textos cortados\Image17.png">
            <a:extLst>
              <a:ext uri="{FF2B5EF4-FFF2-40B4-BE49-F238E27FC236}">
                <a16:creationId xmlns:a16="http://schemas.microsoft.com/office/drawing/2014/main" id="{8F22E287-D37D-4693-95FA-4067D2BD2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82" y="2784226"/>
            <a:ext cx="3159194" cy="236547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vs Revision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8E902B-1958-4FCB-B515-CF42F4D8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1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Eduardo Fermé\Dropbox\Archivos Edu\PAPERS\AGM GRAFICOS\Image17.png">
            <a:extLst>
              <a:ext uri="{FF2B5EF4-FFF2-40B4-BE49-F238E27FC236}">
                <a16:creationId xmlns:a16="http://schemas.microsoft.com/office/drawing/2014/main" id="{25A5959C-92B3-4970-B7D2-85EB17C2DAA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124" y="2704255"/>
            <a:ext cx="3168000" cy="237121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F62C8-45EE-4371-8A36-158528AC1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704" y="2791814"/>
            <a:ext cx="3156072" cy="237121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vs Revision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8E902B-1958-4FCB-B515-CF42F4D8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134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vs Revision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8E902B-1958-4FCB-B515-CF42F4D8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8C1B5A-C7C2-590B-683A-900AF9089A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834" y="3451523"/>
            <a:ext cx="9000000" cy="69339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97E027-D139-DCD3-0ABB-9B2092C03E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0834" y="2058152"/>
            <a:ext cx="9000000" cy="6549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66672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E0E4E-1755-2788-65E9-A559C88E8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and Revision Unified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014F53-3906-B768-AD99-155C2D397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960A4AE-4E50-0A37-475B-7E0B0CD65F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55700" y="4776788"/>
            <a:ext cx="8824913" cy="8604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Based on an ongoing work with Gabriele Kern Isberner, Tommie Meyer and Abhaya Nayak</a:t>
            </a:r>
          </a:p>
        </p:txBody>
      </p:sp>
    </p:spTree>
    <p:extLst>
      <p:ext uri="{BB962C8B-B14F-4D97-AF65-F5344CB8AC3E}">
        <p14:creationId xmlns:p14="http://schemas.microsoft.com/office/powerpoint/2010/main" val="260630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Eduardo Fermé\Dropbox\Archivos Edu\PAPERS\AGM GRAFICOS\Image17.png">
            <a:extLst>
              <a:ext uri="{FF2B5EF4-FFF2-40B4-BE49-F238E27FC236}">
                <a16:creationId xmlns:a16="http://schemas.microsoft.com/office/drawing/2014/main" id="{25A5959C-92B3-4970-B7D2-85EB17C2DAA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3241" y="2791814"/>
            <a:ext cx="3168000" cy="237121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CF62C8-45EE-4371-8A36-158528AC12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704" y="2791814"/>
            <a:ext cx="3156072" cy="237121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and Revision Unified</a:t>
            </a:r>
            <a:br>
              <a:rPr lang="en-GB" dirty="0"/>
            </a:b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8E902B-1958-4FCB-B515-CF42F4D8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47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2CC4892-FD53-FEB3-7AFF-DC61181186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36421" y="2791814"/>
            <a:ext cx="3158935" cy="237121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74145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and Revision Unified</a:t>
            </a:r>
            <a:br>
              <a:rPr lang="en-GB" dirty="0"/>
            </a:b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8E902B-1958-4FCB-B515-CF42F4D8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48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6931B5-EFC3-1A4C-78B8-36F13BB3E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7516" y="1557669"/>
            <a:ext cx="9000000" cy="374266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A794FEE-416B-FE5D-7A9E-D2030BDB5B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75" y="4638675"/>
            <a:ext cx="314325" cy="324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39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and Revision Unified</a:t>
            </a:r>
            <a:br>
              <a:rPr lang="en-GB" dirty="0"/>
            </a:b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8E902B-1958-4FCB-B515-CF42F4D8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49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CD6E88-2D22-BD61-1EA7-49A1ACA604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779" y="1514528"/>
            <a:ext cx="8321761" cy="490008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26109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Belief Revision: An example</a:t>
            </a:r>
          </a:p>
        </p:txBody>
      </p:sp>
      <p:pic>
        <p:nvPicPr>
          <p:cNvPr id="11266" name="Picture 2" descr="C:\Users\Eduardo Fermé\Dropbox\ONGOING PAPERS\IJCAI - TUTORIAL CHINA\Textos Cortados\Image8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624" y="1857400"/>
            <a:ext cx="6681788" cy="29464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42F8A8-16D1-48CC-99E3-76981C271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72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FC85981-317F-3694-F538-4A0674E5AF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213" y="1461947"/>
            <a:ext cx="6411035" cy="38893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and Revision Unified</a:t>
            </a:r>
            <a:br>
              <a:rPr lang="en-GB" dirty="0"/>
            </a:b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8E902B-1958-4FCB-B515-CF42F4D8B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572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E0E4E-1755-2788-65E9-A559C88E8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Iteration of Update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083916-3948-3A00-9593-4335A82D84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Based on “</a:t>
            </a:r>
            <a:r>
              <a:rPr lang="en-US" dirty="0"/>
              <a:t>On the Logic of Theory Change:  Iteration of KM-Update” </a:t>
            </a:r>
          </a:p>
          <a:p>
            <a:r>
              <a:rPr lang="en-US" dirty="0"/>
              <a:t>Eduardo fermé – sara gonçalves.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014F53-3906-B768-AD99-155C2D397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15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16376-0EC6-426A-9FF4-7BCECBB37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Idea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98C3F7-ECAC-4326-BE05-2BBC1DD60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7DDF57-E41D-B9EE-CF37-8A976BC6E8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8168"/>
          <a:stretch/>
        </p:blipFill>
        <p:spPr>
          <a:xfrm>
            <a:off x="921400" y="2061678"/>
            <a:ext cx="10269339" cy="198401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5912536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5A507-CC1B-6677-C416-CCD7275E7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Idea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F289CE-1F3F-E6DF-A15D-070DB6A26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0C32C9-5E97-61E9-EBB0-C0ACB6C857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842" y="2091966"/>
            <a:ext cx="10740315" cy="303064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651433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C16376-0EC6-426A-9FF4-7BCECBB37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Idea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98C3F7-ECAC-4326-BE05-2BBC1DD60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7DDF57-E41D-B9EE-CF37-8A976BC6E8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588" b="489"/>
          <a:stretch/>
        </p:blipFill>
        <p:spPr>
          <a:xfrm>
            <a:off x="824590" y="1771968"/>
            <a:ext cx="10542820" cy="282035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02605726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5A507-CC1B-6677-C416-CCD7275E7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vs Iterated Update</a:t>
            </a:r>
            <a:br>
              <a:rPr lang="en-GB" dirty="0"/>
            </a:b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F289CE-1F3F-E6DF-A15D-070DB6A26C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CDB81F-15DE-4ACA-27B4-4A96C6DC7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404" y="1188727"/>
            <a:ext cx="9000000" cy="203546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6" name="Picture 15" descr="A black square with white border&#10;&#10;Description automatically generated">
            <a:extLst>
              <a:ext uri="{FF2B5EF4-FFF2-40B4-BE49-F238E27FC236}">
                <a16:creationId xmlns:a16="http://schemas.microsoft.com/office/drawing/2014/main" id="{A89D9B46-263E-6E4A-C47E-B7293A5051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7000" y="3366000"/>
            <a:ext cx="8280000" cy="3335643"/>
          </a:xfrm>
          <a:prstGeom prst="rect">
            <a:avLst/>
          </a:prstGeom>
        </p:spPr>
      </p:pic>
      <p:pic>
        <p:nvPicPr>
          <p:cNvPr id="20" name="Picture 19" descr="A screenshot of a computer&#10;&#10;Description automatically generated">
            <a:extLst>
              <a:ext uri="{FF2B5EF4-FFF2-40B4-BE49-F238E27FC236}">
                <a16:creationId xmlns:a16="http://schemas.microsoft.com/office/drawing/2014/main" id="{AA61D94D-206A-0F11-851B-3BC1A0D30D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67000" y="3366000"/>
            <a:ext cx="8280000" cy="333564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2CC8C2CE-4A8F-F2CA-D633-10267A4DE1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0608" y="1464018"/>
            <a:ext cx="3770948" cy="51454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247D0EF-3E71-F568-33AF-F3C4A48CE7F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3479" y="1242526"/>
            <a:ext cx="1847850" cy="5048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9B7A276-7993-C291-311A-AD6F70E0657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7767"/>
          <a:stretch/>
        </p:blipFill>
        <p:spPr>
          <a:xfrm>
            <a:off x="6596859" y="2253850"/>
            <a:ext cx="3742754" cy="35130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2CBC82-AF59-C151-24EC-9EA28F227EA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7000" y="3366000"/>
            <a:ext cx="8285182" cy="3371380"/>
          </a:xfrm>
          <a:prstGeom prst="rect">
            <a:avLst/>
          </a:prstGeom>
        </p:spPr>
      </p:pic>
      <p:pic>
        <p:nvPicPr>
          <p:cNvPr id="13" name="Picture 12" descr="A screenshot of a computer&#10;&#10;Description automatically generated">
            <a:extLst>
              <a:ext uri="{FF2B5EF4-FFF2-40B4-BE49-F238E27FC236}">
                <a16:creationId xmlns:a16="http://schemas.microsoft.com/office/drawing/2014/main" id="{874A6D34-E0CD-1E07-B7C9-CD3AB4E0882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67000" y="3349499"/>
            <a:ext cx="8280000" cy="33356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3217844-9BCE-BC30-7767-60DF8509A7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40608" y="1784307"/>
            <a:ext cx="3777996" cy="486347"/>
          </a:xfrm>
          <a:prstGeom prst="rect">
            <a:avLst/>
          </a:prstGeom>
        </p:spPr>
      </p:pic>
      <p:pic>
        <p:nvPicPr>
          <p:cNvPr id="17" name="Picture 16" descr="A screenshot of a computer&#10;&#10;Description automatically generated">
            <a:extLst>
              <a:ext uri="{FF2B5EF4-FFF2-40B4-BE49-F238E27FC236}">
                <a16:creationId xmlns:a16="http://schemas.microsoft.com/office/drawing/2014/main" id="{47C5D78C-35DE-2146-E49F-D331387A94B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61818" y="3359447"/>
            <a:ext cx="8280000" cy="333564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01FABB48-BF95-4422-EDC4-F59D459BE89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554305" y="2458511"/>
            <a:ext cx="3777996" cy="53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939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6FB1C9-7365-F4E3-B3BC-D2D7AC37C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Update operator for belief states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2423B8-7C8E-A455-93B2-19C2CEBA1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652D0E-1F21-6B76-343D-EFD25E759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598" y="1414075"/>
            <a:ext cx="8136803" cy="176414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D0DB40-827E-BB8E-4EF7-675C2F1270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8401" y="3324077"/>
            <a:ext cx="8136000" cy="336135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14212490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CABE6-37B8-9315-D0EE-479FA8AC9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Properties of the Update Operator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ED2556-9FB9-9795-2E1A-98A93CB92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B0EAE2-9071-AE38-C16E-957913EFC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304896"/>
            <a:ext cx="9000000" cy="323492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86093991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4A735-D6A9-BF67-CBB7-89E69326AE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Postulates for Iteration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40C777-B4CB-B987-171F-D71708A7B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FF68C86-FD5A-0282-CBF7-4933CEF31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1923437"/>
            <a:ext cx="9000000" cy="175333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13E00F2-9862-2649-0BD5-BB831FBFD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00" y="4031110"/>
            <a:ext cx="9000000" cy="194728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67477987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40D78-BE48-1759-97DB-8BF7A591C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Theorem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34913B-745B-16CC-1482-B65300705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59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59D735-A731-EF23-71DB-52BAC9CFD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639" y="1516319"/>
            <a:ext cx="9000000" cy="47781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969616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40B1DFA-CD41-75E1-3837-B26246E49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AGM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6674E8-4C1D-9634-7672-32F31D5DB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1F5223-8B18-1238-C0FD-0649B8CF6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1464758"/>
            <a:ext cx="9000000" cy="100235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BD1D954-3501-65B0-E643-D8C88645B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00" y="2865288"/>
            <a:ext cx="9000000" cy="3233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61332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03B81-5EF6-743E-2781-DEF5CCB73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Credible Update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AC5241-A44E-F6CE-C4BC-580AEE8776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/>
              <a:t>Based on “</a:t>
            </a:r>
            <a:r>
              <a:rPr lang="en-US" dirty="0"/>
              <a:t>Credible Models of Belief Update”. </a:t>
            </a:r>
          </a:p>
          <a:p>
            <a:r>
              <a:rPr lang="en-US" dirty="0"/>
              <a:t>Eduardo Fermé, Sébastien Konieczny,  Ramón Pino Pérez and Nicolas Schwind.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76C42B-0D22-AA5D-F4C6-834383A12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352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751C63E-E858-D4B0-5546-DAF098687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Some transitions in the world are possible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DE42A0-C7AD-1EF3-47FA-813F4F539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61</a:t>
            </a:fld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4E07872-8783-4BAE-3DCB-C8FD6DF28B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1" y="1422468"/>
            <a:ext cx="2880000" cy="22937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1F7408-9E4A-FF0E-292B-FBB545B8FE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819" y="1422467"/>
            <a:ext cx="2880000" cy="229377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106D8674-0CAD-3AC1-8FFC-1D074A3559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1819" y="4111506"/>
            <a:ext cx="2880000" cy="22937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96CF8E3-2F57-F114-BCF6-226174997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1" y="4111506"/>
            <a:ext cx="2880000" cy="22937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F822F5AA-3A3A-B8E3-BDC1-CFA910645E6F}"/>
              </a:ext>
            </a:extLst>
          </p:cNvPr>
          <p:cNvSpPr/>
          <p:nvPr/>
        </p:nvSpPr>
        <p:spPr>
          <a:xfrm>
            <a:off x="4223565" y="1853248"/>
            <a:ext cx="2590800" cy="12096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Fill the cup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5EF4C90D-3C0C-731C-6792-CE51860287E4}"/>
              </a:ext>
            </a:extLst>
          </p:cNvPr>
          <p:cNvSpPr/>
          <p:nvPr/>
        </p:nvSpPr>
        <p:spPr>
          <a:xfrm>
            <a:off x="4223565" y="4653555"/>
            <a:ext cx="2590800" cy="12096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Broke The cup</a:t>
            </a:r>
          </a:p>
        </p:txBody>
      </p:sp>
    </p:spTree>
    <p:extLst>
      <p:ext uri="{BB962C8B-B14F-4D97-AF65-F5344CB8AC3E}">
        <p14:creationId xmlns:p14="http://schemas.microsoft.com/office/powerpoint/2010/main" val="247248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751C63E-E858-D4B0-5546-DAF098687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Other not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DE42A0-C7AD-1EF3-47FA-813F4F5394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62</a:t>
            </a:fld>
            <a:endParaRPr lang="en-US" dirty="0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06D8674-0CAD-3AC1-8FFC-1D074A3559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1" y="1422468"/>
            <a:ext cx="2880000" cy="22937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F822F5AA-3A3A-B8E3-BDC1-CFA910645E6F}"/>
              </a:ext>
            </a:extLst>
          </p:cNvPr>
          <p:cNvSpPr/>
          <p:nvPr/>
        </p:nvSpPr>
        <p:spPr>
          <a:xfrm>
            <a:off x="4223565" y="1853248"/>
            <a:ext cx="2590800" cy="12096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Fill the cup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5EF4C90D-3C0C-731C-6792-CE51860287E4}"/>
              </a:ext>
            </a:extLst>
          </p:cNvPr>
          <p:cNvSpPr/>
          <p:nvPr/>
        </p:nvSpPr>
        <p:spPr>
          <a:xfrm>
            <a:off x="4223565" y="4653555"/>
            <a:ext cx="2590800" cy="1209675"/>
          </a:xfrm>
          <a:prstGeom prst="righ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/>
              <a:t>Unbroke The cup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299A89-58A6-5775-679A-9B9E9B53C9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1819" y="1519068"/>
            <a:ext cx="2880000" cy="22937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57C5FC-D955-CFEF-5F55-E8DD357CB7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974" y="4111507"/>
            <a:ext cx="2880000" cy="22937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8DA947-E797-C098-C80F-35081699B021}"/>
              </a:ext>
            </a:extLst>
          </p:cNvPr>
          <p:cNvSpPr txBox="1"/>
          <p:nvPr/>
        </p:nvSpPr>
        <p:spPr>
          <a:xfrm>
            <a:off x="4881036" y="1600200"/>
            <a:ext cx="9348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31185E-0E21-97E6-5BEF-80AC60D46FB6}"/>
              </a:ext>
            </a:extLst>
          </p:cNvPr>
          <p:cNvSpPr txBox="1"/>
          <p:nvPr/>
        </p:nvSpPr>
        <p:spPr>
          <a:xfrm>
            <a:off x="4872760" y="4463453"/>
            <a:ext cx="93487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600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130F9C-8185-9064-4165-25DA2380D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1819" y="4101395"/>
            <a:ext cx="2880000" cy="22937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70315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6" grpId="0"/>
      <p:bldP spid="7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D83D4-5F09-F625-6513-0826A1F38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this means?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09D549-1C36-57D1-B62A-0517DB98D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BD7552-0B75-EB97-1173-ED85508B2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11" y="3229610"/>
            <a:ext cx="6134100" cy="96202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E6E0B42-7A86-7428-6BD5-8A19BFF740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0" y="1260000"/>
            <a:ext cx="3240000" cy="550893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A18F86-E5E4-3B78-73E5-7E06EEF7E355}"/>
              </a:ext>
            </a:extLst>
          </p:cNvPr>
          <p:cNvSpPr txBox="1"/>
          <p:nvPr/>
        </p:nvSpPr>
        <p:spPr>
          <a:xfrm>
            <a:off x="2476500" y="2046545"/>
            <a:ext cx="169420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0" dirty="0">
                <a:solidFill>
                  <a:srgbClr val="FF0000"/>
                </a:solidFill>
              </a:rPr>
              <a:t>X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94EADF6-C70A-D86E-196D-6A1602EA91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000" y="1260000"/>
            <a:ext cx="3240000" cy="5508934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59192A4-0690-B745-00B4-FDECED3199DD}"/>
              </a:ext>
            </a:extLst>
          </p:cNvPr>
          <p:cNvCxnSpPr/>
          <p:nvPr/>
        </p:nvCxnSpPr>
        <p:spPr>
          <a:xfrm>
            <a:off x="6410325" y="2903795"/>
            <a:ext cx="45434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910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EE397-3813-C2ED-77A4-DEF10B7221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can we do?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ABFC6-3309-76BA-354A-141129DE4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58399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BCB63FD3-7E70-EEF5-B78E-A59B484CDDF3}"/>
              </a:ext>
            </a:extLst>
          </p:cNvPr>
          <p:cNvSpPr/>
          <p:nvPr/>
        </p:nvSpPr>
        <p:spPr>
          <a:xfrm>
            <a:off x="228427" y="1726163"/>
            <a:ext cx="11317462" cy="473995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9940D3E-FB7B-3EB1-CF49-64DC15121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Models</a:t>
            </a:r>
            <a:r>
              <a:rPr lang="pt-PT" dirty="0"/>
              <a:t>: Case (a)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B8D8B-75CD-BA58-AC6B-40BD78613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74AA70-6A61-3CD1-D953-2982DED83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27" y="1885548"/>
            <a:ext cx="11156647" cy="39322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7CD950-BD64-4D9F-A63F-52347EB751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760"/>
          <a:stretch/>
        </p:blipFill>
        <p:spPr>
          <a:xfrm>
            <a:off x="243669" y="1885548"/>
            <a:ext cx="11141405" cy="378705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3DF3165-A49A-AB04-E72A-5D0275857154}"/>
              </a:ext>
            </a:extLst>
          </p:cNvPr>
          <p:cNvSpPr txBox="1"/>
          <p:nvPr/>
        </p:nvSpPr>
        <p:spPr>
          <a:xfrm>
            <a:off x="243669" y="6481809"/>
            <a:ext cx="9130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Thanks (</a:t>
            </a:r>
            <a:r>
              <a:rPr lang="pt-PT" dirty="0" err="1"/>
              <a:t>again</a:t>
            </a:r>
            <a:r>
              <a:rPr lang="pt-PT" dirty="0"/>
              <a:t>) Sébastien Konieczny for </a:t>
            </a:r>
            <a:r>
              <a:rPr lang="pt-PT" dirty="0" err="1"/>
              <a:t>the</a:t>
            </a:r>
            <a:r>
              <a:rPr lang="pt-PT" dirty="0"/>
              <a:t> </a:t>
            </a:r>
            <a:r>
              <a:rPr lang="pt-PT" dirty="0" err="1"/>
              <a:t>example</a:t>
            </a:r>
            <a:r>
              <a:rPr lang="pt-PT" dirty="0"/>
              <a:t>!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2090A62-3059-34FB-0A7D-A0E66F3610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5230" y="2012633"/>
            <a:ext cx="3528366" cy="333784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AEFBFD2-AD3C-1F2D-1716-DA1D1A1AC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8977" y="1993971"/>
            <a:ext cx="4961050" cy="331498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DF98F9E-7912-5974-0DDE-99A1D65B18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0060" y="1984640"/>
            <a:ext cx="5944115" cy="3520745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790FD440-62C5-E672-A51D-65B4017CBFAA}"/>
              </a:ext>
            </a:extLst>
          </p:cNvPr>
          <p:cNvGrpSpPr/>
          <p:nvPr/>
        </p:nvGrpSpPr>
        <p:grpSpPr>
          <a:xfrm>
            <a:off x="5014426" y="4740553"/>
            <a:ext cx="6292612" cy="1725561"/>
            <a:chOff x="2320446" y="4798142"/>
            <a:chExt cx="6292612" cy="172556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690D50B0-36A0-C2EF-F1F8-D8262BF2FD8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20446" y="4798142"/>
              <a:ext cx="1725561" cy="1725561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CBA4100-98AB-A7EB-CC2A-31EE8BE2E5A7}"/>
                </a:ext>
              </a:extLst>
            </p:cNvPr>
            <p:cNvSpPr txBox="1"/>
            <p:nvPr/>
          </p:nvSpPr>
          <p:spPr>
            <a:xfrm>
              <a:off x="3755922" y="5386561"/>
              <a:ext cx="485713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0" i="0" u="none" strike="noStrike" baseline="0" dirty="0">
                  <a:solidFill>
                    <a:srgbClr val="008080"/>
                  </a:solidFill>
                  <a:latin typeface="CMSS10"/>
                </a:rPr>
                <a:t>Please Robbie, could you go in the other room </a:t>
              </a:r>
            </a:p>
            <a:p>
              <a:r>
                <a:rPr lang="en-US" sz="1800" b="0" i="0" u="none" strike="noStrike" baseline="0" dirty="0">
                  <a:solidFill>
                    <a:srgbClr val="008080"/>
                  </a:solidFill>
                  <a:latin typeface="CMSS10"/>
                </a:rPr>
                <a:t>and fill the cup ?”</a:t>
              </a:r>
              <a:endParaRPr lang="pt-PT" dirty="0"/>
            </a:p>
          </p:txBody>
        </p:sp>
      </p:grpSp>
    </p:spTree>
    <p:extLst>
      <p:ext uri="{BB962C8B-B14F-4D97-AF65-F5344CB8AC3E}">
        <p14:creationId xmlns:p14="http://schemas.microsoft.com/office/powerpoint/2010/main" val="124113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B43AF-91EA-25BB-D286-FA301DABA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Models: Case (a)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5C6353-86C0-35D4-4FBB-52CEE5774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3E3E51-944D-68E4-ED5B-B92EF25BD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1300163"/>
            <a:ext cx="9000000" cy="298706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736E9F4-78F4-F850-299E-AE3C98C22F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00" y="4523979"/>
            <a:ext cx="9000000" cy="140405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B490FF0-882F-0AC3-478C-F31793AC05EF}"/>
              </a:ext>
            </a:extLst>
          </p:cNvPr>
          <p:cNvCxnSpPr/>
          <p:nvPr/>
        </p:nvCxnSpPr>
        <p:spPr>
          <a:xfrm>
            <a:off x="646111" y="1552575"/>
            <a:ext cx="1066958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858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BCB63FD3-7E70-EEF5-B78E-A59B484CDDF3}"/>
              </a:ext>
            </a:extLst>
          </p:cNvPr>
          <p:cNvSpPr/>
          <p:nvPr/>
        </p:nvSpPr>
        <p:spPr>
          <a:xfrm>
            <a:off x="228427" y="1726163"/>
            <a:ext cx="11317462" cy="4739951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9940D3E-FB7B-3EB1-CF49-64DC151219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Models</a:t>
            </a:r>
            <a:r>
              <a:rPr lang="pt-PT" dirty="0"/>
              <a:t>: Case (b)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B8D8B-75CD-BA58-AC6B-40BD78613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74AA70-6A61-3CD1-D953-2982DED83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27" y="1885548"/>
            <a:ext cx="11156647" cy="39322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7CD950-BD64-4D9F-A63F-52347EB751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6760"/>
          <a:stretch/>
        </p:blipFill>
        <p:spPr>
          <a:xfrm>
            <a:off x="243669" y="1885548"/>
            <a:ext cx="11141405" cy="378705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23BDEDE-66FB-0749-EB36-FE04F74EA5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2406" y="1885548"/>
            <a:ext cx="6134632" cy="317781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6EFFC06-B52B-8EC4-E360-CECF5380BC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5193" y="1885548"/>
            <a:ext cx="5906012" cy="343691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3D8B84E-87E6-1D68-D05F-8954829370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9062" y="2003575"/>
            <a:ext cx="5959356" cy="3368332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5DFA9F3-6A8F-5E1B-254D-5B6C030D45A2}"/>
              </a:ext>
            </a:extLst>
          </p:cNvPr>
          <p:cNvGrpSpPr/>
          <p:nvPr/>
        </p:nvGrpSpPr>
        <p:grpSpPr>
          <a:xfrm>
            <a:off x="5172406" y="4497792"/>
            <a:ext cx="3841119" cy="1752752"/>
            <a:chOff x="3483565" y="4706953"/>
            <a:chExt cx="3841119" cy="1752752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42BE3E0-0773-C11A-A68E-2A9F8B87B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483565" y="4706953"/>
              <a:ext cx="1554615" cy="17527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B5441B1-8F15-F455-834A-E62C96A27C12}"/>
                </a:ext>
              </a:extLst>
            </p:cNvPr>
            <p:cNvSpPr txBox="1"/>
            <p:nvPr/>
          </p:nvSpPr>
          <p:spPr>
            <a:xfrm>
              <a:off x="5329085" y="5507381"/>
              <a:ext cx="199559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b="0" i="0" u="none" strike="noStrike" baseline="0" dirty="0">
                  <a:solidFill>
                    <a:srgbClr val="008080"/>
                  </a:solidFill>
                  <a:latin typeface="CMSS10"/>
                </a:rPr>
                <a:t>“I filled the cup”</a:t>
              </a:r>
              <a:endParaRPr lang="pt-PT"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D911291-929E-C061-FF8F-0BD1F11567C9}"/>
              </a:ext>
            </a:extLst>
          </p:cNvPr>
          <p:cNvSpPr txBox="1"/>
          <p:nvPr/>
        </p:nvSpPr>
        <p:spPr>
          <a:xfrm>
            <a:off x="243669" y="6481809"/>
            <a:ext cx="9130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Thanks (</a:t>
            </a:r>
            <a:r>
              <a:rPr lang="pt-PT" dirty="0" err="1"/>
              <a:t>again</a:t>
            </a:r>
            <a:r>
              <a:rPr lang="pt-PT" dirty="0"/>
              <a:t> - </a:t>
            </a:r>
            <a:r>
              <a:rPr lang="pt-PT" dirty="0" err="1"/>
              <a:t>again</a:t>
            </a:r>
            <a:r>
              <a:rPr lang="pt-PT" dirty="0"/>
              <a:t>) Sébastien Konieczny for </a:t>
            </a:r>
            <a:r>
              <a:rPr lang="pt-PT" dirty="0" err="1"/>
              <a:t>the</a:t>
            </a:r>
            <a:r>
              <a:rPr lang="pt-PT" dirty="0"/>
              <a:t> </a:t>
            </a:r>
            <a:r>
              <a:rPr lang="pt-PT" dirty="0" err="1"/>
              <a:t>example</a:t>
            </a:r>
            <a:r>
              <a:rPr lang="pt-PT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99273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B43AF-91EA-25BB-D286-FA301DABA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Models: Case (b)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5C6353-86C0-35D4-4FBB-52CEE5774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3E3E51-944D-68E4-ED5B-B92EF25BD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1300163"/>
            <a:ext cx="9000000" cy="298706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357ED7-E49E-6D03-FBF9-5FE0ECA06406}"/>
              </a:ext>
            </a:extLst>
          </p:cNvPr>
          <p:cNvCxnSpPr/>
          <p:nvPr/>
        </p:nvCxnSpPr>
        <p:spPr>
          <a:xfrm>
            <a:off x="646110" y="2219325"/>
            <a:ext cx="10669589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2318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2DE406-1782-52DB-9133-4104624D56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Credible Level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5A17C6-F627-1E71-99AF-C89CD18D4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69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BBE716F-9710-E761-9AA9-2163F7AB1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382900"/>
            <a:ext cx="9000000" cy="209219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557103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40B1DFA-CD41-75E1-3837-B26246E49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AGM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6674E8-4C1D-9634-7672-32F31D5DB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1F5223-8B18-1238-C0FD-0649B8CF6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1464758"/>
            <a:ext cx="9000000" cy="100235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4D5480-F647-4930-2639-485A8C6592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000" y="3047238"/>
            <a:ext cx="9000000" cy="268730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71093207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1B1F6-695C-589D-4A13-9E9DB4366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Representation Theorems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59C5D1-E5B3-82E5-FB01-22274C11F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70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C4FB21-9A27-575D-DEF2-99B59CC20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1462087"/>
            <a:ext cx="9000000" cy="483187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86896064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1B1F6-695C-589D-4A13-9E9DB4366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Representation Theorems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59C5D1-E5B3-82E5-FB01-22274C11F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D43ED1-9514-8674-ED65-FAB995692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177725"/>
            <a:ext cx="9000000" cy="2759434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9036649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A3C7D40-0620-51BA-6923-B17BCD1E6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Is KM-Update really a model for update?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4ED37A-99EF-11F0-4ACB-9C885BB78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DC129B-BC0B-578C-F531-4A26CC444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269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8435088-CD31-484C-888D-537C7700A4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400" y="2052383"/>
            <a:ext cx="10387199" cy="275323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Revisited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D812EA2-CAA1-4948-87C2-25ED280A6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572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18E26-5E14-C5AF-B7D0-34D17B74E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Another (counter) Examples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6F569B-9144-EDC2-E3A7-0FB1C16E6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760A07-3124-C05F-5233-90F3B2F229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236" y="1996124"/>
            <a:ext cx="9000000" cy="12825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75EE7B5-8FBC-09AD-5C80-E20223F3E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236" y="3906002"/>
            <a:ext cx="9000000" cy="65493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100197131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18E26-5E14-C5AF-B7D0-34D17B74E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Another (counter)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6F569B-9144-EDC2-E3A7-0FB1C16E6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75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08480D-5D76-95F6-658E-19E7E4F1B1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946" y="1853248"/>
            <a:ext cx="10048108" cy="2599691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19EAD7C-1D7E-BFFF-7213-B7B923B813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937" y="4624107"/>
            <a:ext cx="4200525" cy="17811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94199702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818C1-9CBC-784E-6F52-E34AD7294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Ultimate Question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136FCA-1CED-785F-0687-E05E0328D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CE8136-718D-B21A-23E5-F1248234C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35" y="2148337"/>
            <a:ext cx="11384687" cy="228298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417580336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1BA0C-F542-2965-BA76-C38DCAEDD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Ongoing</a:t>
            </a:r>
            <a:r>
              <a:rPr lang="pt-PT" dirty="0"/>
              <a:t> </a:t>
            </a:r>
            <a:r>
              <a:rPr lang="pt-PT" dirty="0" err="1"/>
              <a:t>works</a:t>
            </a:r>
            <a:r>
              <a:rPr lang="pt-PT" dirty="0"/>
              <a:t> …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1531-128C-F538-DB01-E3E973EA6F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C5BA5A-6BE9-D781-00EC-E84BC763C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CABE6-37B8-9315-D0EE-479FA8AC9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Two ongoing works 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ED2556-9FB9-9795-2E1A-98A93CB92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78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5" name="Picture 4" descr="A close-up of a document&#10;&#10;Description automatically generated">
            <a:extLst>
              <a:ext uri="{FF2B5EF4-FFF2-40B4-BE49-F238E27FC236}">
                <a16:creationId xmlns:a16="http://schemas.microsoft.com/office/drawing/2014/main" id="{2633ACBB-9755-A51F-CF14-752BEAC97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688" y="1399293"/>
            <a:ext cx="8082146" cy="405941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46061BB-146A-C2C1-C6CC-23946E6F5C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7509" y="4350855"/>
            <a:ext cx="4936533" cy="221141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216A9AA-8C94-C8AA-21B6-5D668BBEDA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8222" y="5140687"/>
            <a:ext cx="1385820" cy="1338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77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CABE6-37B8-9315-D0EE-479FA8AC9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Two ongoing works 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ED2556-9FB9-9795-2E1A-98A93CB92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pic>
        <p:nvPicPr>
          <p:cNvPr id="7" name="Picture 6" descr="A close-up of a document&#10;&#10;Description automatically generated">
            <a:extLst>
              <a:ext uri="{FF2B5EF4-FFF2-40B4-BE49-F238E27FC236}">
                <a16:creationId xmlns:a16="http://schemas.microsoft.com/office/drawing/2014/main" id="{A79848A6-C3E6-FE70-4557-F5EF5D6DF4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2312" y="1352192"/>
            <a:ext cx="9607376" cy="415361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489B10-8190-13D2-5BB8-351FC0945CCE}"/>
              </a:ext>
            </a:extLst>
          </p:cNvPr>
          <p:cNvSpPr txBox="1"/>
          <p:nvPr/>
        </p:nvSpPr>
        <p:spPr>
          <a:xfrm>
            <a:off x="3212840" y="5574285"/>
            <a:ext cx="57663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To be submitted during February … now under revisions and updates.</a:t>
            </a:r>
          </a:p>
        </p:txBody>
      </p:sp>
    </p:spTree>
    <p:extLst>
      <p:ext uri="{BB962C8B-B14F-4D97-AF65-F5344CB8AC3E}">
        <p14:creationId xmlns:p14="http://schemas.microsoft.com/office/powerpoint/2010/main" val="3631178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40B1DFA-CD41-75E1-3837-B26246E49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AGM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6674E8-4C1D-9634-7672-32F31D5DB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15E9BB-B8B1-B41E-DD5B-2304E7A97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1280134"/>
            <a:ext cx="9000000" cy="5152019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95340915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A3C7D40-0620-51BA-6923-B17BCD1E60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4ED37A-99EF-11F0-4ACB-9C885BB782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DC129B-BC0B-578C-F531-4A26CC444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7F1E4F-1CFF-5643-939E-02111984F565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80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441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FBA71E-636C-A409-5F5A-6F1E23F58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8A9D9C-C162-536D-4F4D-590730621E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KM-Update is one of the most important model of belief change in the literature</a:t>
            </a:r>
          </a:p>
          <a:p>
            <a:r>
              <a:rPr lang="en-GB" dirty="0"/>
              <a:t>In this talk </a:t>
            </a:r>
          </a:p>
          <a:p>
            <a:pPr lvl="1"/>
            <a:r>
              <a:rPr lang="en-GB" dirty="0"/>
              <a:t>we revisited its relationship with revision</a:t>
            </a:r>
          </a:p>
          <a:p>
            <a:pPr lvl="1"/>
            <a:r>
              <a:rPr lang="en-GB" dirty="0"/>
              <a:t>we introduced the notion of iteration of update</a:t>
            </a:r>
          </a:p>
          <a:p>
            <a:pPr lvl="1"/>
            <a:r>
              <a:rPr lang="en-GB" dirty="0"/>
              <a:t>we introduced the notion of credibility limit for KM-update</a:t>
            </a:r>
          </a:p>
          <a:p>
            <a:pPr lvl="1"/>
            <a:r>
              <a:rPr lang="en-GB" dirty="0"/>
              <a:t>we analysed some real worlds examples</a:t>
            </a:r>
          </a:p>
          <a:p>
            <a:pPr lvl="1"/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0ECEA1-775C-3ACB-EEAF-B9F8A18B0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46942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B72F2-5B48-C5CF-FC04-D0B3B0345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/>
              <a:t>Papers</a:t>
            </a:r>
            <a:endParaRPr lang="pt-PT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950802-DCC7-7287-BE1E-5D2B6EE337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Fermé, Eduardo, and Sara Gonçalves. "On the logic of theory change iteration of KM-update." </a:t>
            </a:r>
            <a:r>
              <a:rPr lang="en-US" i="1" dirty="0"/>
              <a:t>International Journal of Approximate Reasoning </a:t>
            </a:r>
            <a:r>
              <a:rPr lang="en-US" dirty="0"/>
              <a:t>162 (2023): 109005.</a:t>
            </a:r>
          </a:p>
          <a:p>
            <a:r>
              <a:rPr lang="pt-PT" dirty="0"/>
              <a:t>Fermé, Eduardo, Sébastien Konieczny, Ramón Pino Pérez, </a:t>
            </a:r>
            <a:r>
              <a:rPr lang="pt-PT" dirty="0" err="1"/>
              <a:t>and</a:t>
            </a:r>
            <a:r>
              <a:rPr lang="pt-PT" dirty="0"/>
              <a:t> Nicolas Schwind. "</a:t>
            </a:r>
            <a:r>
              <a:rPr lang="pt-PT" dirty="0" err="1"/>
              <a:t>Credible</a:t>
            </a:r>
            <a:r>
              <a:rPr lang="pt-PT" dirty="0"/>
              <a:t> </a:t>
            </a:r>
            <a:r>
              <a:rPr lang="pt-PT" dirty="0" err="1"/>
              <a:t>Models</a:t>
            </a:r>
            <a:r>
              <a:rPr lang="pt-PT" dirty="0"/>
              <a:t> </a:t>
            </a:r>
            <a:r>
              <a:rPr lang="pt-PT" dirty="0" err="1"/>
              <a:t>of</a:t>
            </a:r>
            <a:r>
              <a:rPr lang="pt-PT" dirty="0"/>
              <a:t> </a:t>
            </a:r>
            <a:r>
              <a:rPr lang="pt-PT" dirty="0" err="1"/>
              <a:t>Belief</a:t>
            </a:r>
            <a:r>
              <a:rPr lang="pt-PT" dirty="0"/>
              <a:t> </a:t>
            </a:r>
            <a:r>
              <a:rPr lang="pt-PT" dirty="0" err="1"/>
              <a:t>Update</a:t>
            </a:r>
            <a:r>
              <a:rPr lang="pt-PT" dirty="0"/>
              <a:t>." In </a:t>
            </a:r>
            <a:r>
              <a:rPr lang="pt-PT" dirty="0" err="1"/>
              <a:t>Proceedings</a:t>
            </a:r>
            <a:r>
              <a:rPr lang="pt-PT" dirty="0"/>
              <a:t> </a:t>
            </a:r>
            <a:r>
              <a:rPr lang="pt-PT" dirty="0" err="1"/>
              <a:t>of</a:t>
            </a:r>
            <a:r>
              <a:rPr lang="pt-PT" dirty="0"/>
              <a:t> </a:t>
            </a:r>
            <a:r>
              <a:rPr lang="pt-PT" dirty="0" err="1"/>
              <a:t>the</a:t>
            </a:r>
            <a:r>
              <a:rPr lang="pt-PT" dirty="0"/>
              <a:t> </a:t>
            </a:r>
            <a:r>
              <a:rPr lang="pt-PT" dirty="0" err="1"/>
              <a:t>International</a:t>
            </a:r>
            <a:r>
              <a:rPr lang="pt-PT" dirty="0"/>
              <a:t> Conference </a:t>
            </a:r>
            <a:r>
              <a:rPr lang="pt-PT" dirty="0" err="1"/>
              <a:t>on</a:t>
            </a:r>
            <a:r>
              <a:rPr lang="pt-PT" dirty="0"/>
              <a:t> </a:t>
            </a:r>
            <a:r>
              <a:rPr lang="pt-PT" dirty="0" err="1"/>
              <a:t>Principles</a:t>
            </a:r>
            <a:r>
              <a:rPr lang="pt-PT" dirty="0"/>
              <a:t> </a:t>
            </a:r>
            <a:r>
              <a:rPr lang="pt-PT" dirty="0" err="1"/>
              <a:t>of</a:t>
            </a:r>
            <a:r>
              <a:rPr lang="pt-PT" dirty="0"/>
              <a:t> </a:t>
            </a:r>
            <a:r>
              <a:rPr lang="pt-PT" dirty="0" err="1"/>
              <a:t>Knowledge</a:t>
            </a:r>
            <a:r>
              <a:rPr lang="pt-PT" dirty="0"/>
              <a:t> </a:t>
            </a:r>
            <a:r>
              <a:rPr lang="pt-PT" dirty="0" err="1"/>
              <a:t>Representation</a:t>
            </a:r>
            <a:r>
              <a:rPr lang="pt-PT" dirty="0"/>
              <a:t> </a:t>
            </a:r>
            <a:r>
              <a:rPr lang="pt-PT" dirty="0" err="1"/>
              <a:t>and</a:t>
            </a:r>
            <a:r>
              <a:rPr lang="pt-PT" dirty="0"/>
              <a:t> </a:t>
            </a:r>
            <a:r>
              <a:rPr lang="pt-PT" dirty="0" err="1"/>
              <a:t>Reasoning</a:t>
            </a:r>
            <a:r>
              <a:rPr lang="pt-PT" dirty="0"/>
              <a:t>, vol. 19, no. 1, pp. 252-261. 2023.</a:t>
            </a:r>
          </a:p>
          <a:p>
            <a:endParaRPr lang="pt-PT" dirty="0"/>
          </a:p>
          <a:p>
            <a:r>
              <a:rPr lang="pt-PT" dirty="0"/>
              <a:t>Fermé, Eduardo , </a:t>
            </a:r>
            <a:r>
              <a:rPr lang="en-GB" dirty="0"/>
              <a:t>Gabriele Kern </a:t>
            </a:r>
            <a:r>
              <a:rPr lang="en-GB" dirty="0" err="1"/>
              <a:t>Isberner</a:t>
            </a:r>
            <a:r>
              <a:rPr lang="en-GB" dirty="0"/>
              <a:t>, Tommie Meyer and Abhaya Nayak. “Revision by scenarios: An Unified model for Revision and Update. Ongoing manuscript.</a:t>
            </a:r>
            <a:endParaRPr lang="pt-P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B30F4-24C7-545A-BFE4-4FD56F667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79930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D16A4-F62B-4243-8695-C9468837AE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7003" y="1443135"/>
            <a:ext cx="8825658" cy="1799253"/>
          </a:xfrm>
        </p:spPr>
        <p:txBody>
          <a:bodyPr/>
          <a:lstStyle/>
          <a:p>
            <a:pPr algn="ctr"/>
            <a:r>
              <a:rPr lang="en-GB" sz="6000" noProof="0" dirty="0"/>
              <a:t>Thank you!</a:t>
            </a:r>
            <a:br>
              <a:rPr lang="en-GB" sz="6000" noProof="0" dirty="0"/>
            </a:br>
            <a:endParaRPr lang="en-GB" sz="6000" noProof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22D9D4C-7879-41D0-A948-B11D961070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08810" y="3521445"/>
            <a:ext cx="3917344" cy="1156996"/>
          </a:xfrm>
        </p:spPr>
        <p:txBody>
          <a:bodyPr>
            <a:normAutofit fontScale="92500" lnSpcReduction="10000"/>
          </a:bodyPr>
          <a:lstStyle/>
          <a:p>
            <a:r>
              <a:rPr lang="en-GB" b="1" noProof="0" dirty="0"/>
              <a:t>Eduardo Fermé</a:t>
            </a:r>
          </a:p>
          <a:p>
            <a:r>
              <a:rPr lang="en-GB" b="1" cap="none" dirty="0"/>
              <a:t>ferme@uma.pt</a:t>
            </a:r>
          </a:p>
          <a:p>
            <a:r>
              <a:rPr lang="en-GB" sz="2200" b="1" cap="none" noProof="0" dirty="0"/>
              <a:t>http://cee.uma.pt/ferme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4A813B4-23CE-4A2A-8976-CF4BA9191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4146" y="5821628"/>
            <a:ext cx="2537136" cy="5876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F086DBC-E901-425A-8603-74B720007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7089" y="5638800"/>
            <a:ext cx="2511963" cy="95335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4E9F541-0702-4DDA-95F4-180E9793B465}"/>
              </a:ext>
            </a:extLst>
          </p:cNvPr>
          <p:cNvCxnSpPr>
            <a:cxnSpLocks/>
          </p:cNvCxnSpPr>
          <p:nvPr/>
        </p:nvCxnSpPr>
        <p:spPr>
          <a:xfrm>
            <a:off x="2253863" y="2864499"/>
            <a:ext cx="73286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86EA2A-7258-4D97-BCAB-9DE882DB4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83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6EF947-816B-F52C-6FA3-19D360F7B5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3863" y="3107096"/>
            <a:ext cx="3430378" cy="230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65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3D977-27E9-15E7-AD81-2DAC2D958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Contraction vs Revision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DB68971-B347-F7FA-0D81-20ED14DBE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536F64-3B1D-99B5-D996-14F72A319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6000" y="2476867"/>
            <a:ext cx="9000000" cy="1341176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278834178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1_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3.xml><?xml version="1.0" encoding="utf-8"?>
<a:theme xmlns:a="http://schemas.openxmlformats.org/drawingml/2006/main" name="2_Ion">
  <a:themeElements>
    <a:clrScheme name="Ion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4.xml><?xml version="1.0" encoding="utf-8"?>
<a:theme xmlns:a="http://schemas.openxmlformats.org/drawingml/2006/main" name="3_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5.xml><?xml version="1.0" encoding="utf-8"?>
<a:theme xmlns:a="http://schemas.openxmlformats.org/drawingml/2006/main" name="6_Ion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6.xml><?xml version="1.0" encoding="utf-8"?>
<a:theme xmlns:a="http://schemas.openxmlformats.org/drawingml/2006/main" name="4_Ion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5A2F9111-B2DB-470C-BA56-608F9B658826}"/>
    </a:ext>
  </a:extLst>
</a:theme>
</file>

<file path=ppt/theme/theme7.xml><?xml version="1.0" encoding="utf-8"?>
<a:theme xmlns:a="http://schemas.openxmlformats.org/drawingml/2006/main" name="5_Ion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2506</TotalTime>
  <Words>809</Words>
  <Application>Microsoft Office PowerPoint</Application>
  <PresentationFormat>Widescreen</PresentationFormat>
  <Paragraphs>249</Paragraphs>
  <Slides>83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83</vt:i4>
      </vt:variant>
    </vt:vector>
  </HeadingPairs>
  <TitlesOfParts>
    <vt:vector size="96" baseType="lpstr">
      <vt:lpstr>Arial</vt:lpstr>
      <vt:lpstr>Calibri</vt:lpstr>
      <vt:lpstr>Century Gothic</vt:lpstr>
      <vt:lpstr>CMSS10</vt:lpstr>
      <vt:lpstr>Gill Sans MT</vt:lpstr>
      <vt:lpstr>Wingdings 3</vt:lpstr>
      <vt:lpstr>Ion</vt:lpstr>
      <vt:lpstr>1_Ion</vt:lpstr>
      <vt:lpstr>2_Ion</vt:lpstr>
      <vt:lpstr>3_Ion</vt:lpstr>
      <vt:lpstr>6_Ion</vt:lpstr>
      <vt:lpstr>4_Ion</vt:lpstr>
      <vt:lpstr>5_Ion</vt:lpstr>
      <vt:lpstr>On belief update  Some novel insights </vt:lpstr>
      <vt:lpstr>Agenda</vt:lpstr>
      <vt:lpstr>Introduction</vt:lpstr>
      <vt:lpstr>Belief Revision: An example</vt:lpstr>
      <vt:lpstr>Belief Revision: An example</vt:lpstr>
      <vt:lpstr>AGM Model</vt:lpstr>
      <vt:lpstr>AGM Model</vt:lpstr>
      <vt:lpstr>AGM Model</vt:lpstr>
      <vt:lpstr>Contraction vs Revision</vt:lpstr>
      <vt:lpstr>Postulates for Revision</vt:lpstr>
      <vt:lpstr>Semantics: Possible Worlds</vt:lpstr>
      <vt:lpstr>Semantic: Faithful Assignment</vt:lpstr>
      <vt:lpstr>Semantic: Faithful Assignment</vt:lpstr>
      <vt:lpstr>Semantic: Faithful Assignment</vt:lpstr>
      <vt:lpstr>Semantic: Faithful Assignment</vt:lpstr>
      <vt:lpstr>Semantic: Faithful Assignment</vt:lpstr>
      <vt:lpstr>Semantic: Faithful Assignment</vt:lpstr>
      <vt:lpstr>Iteration</vt:lpstr>
      <vt:lpstr>Iteration</vt:lpstr>
      <vt:lpstr>Iteration</vt:lpstr>
      <vt:lpstr>Iteration</vt:lpstr>
      <vt:lpstr>Iteration</vt:lpstr>
      <vt:lpstr>Iteration</vt:lpstr>
      <vt:lpstr>Belief States</vt:lpstr>
      <vt:lpstr>AGM Revision Postulates for Belief States</vt:lpstr>
      <vt:lpstr>DP Postulates</vt:lpstr>
      <vt:lpstr>Conservative Revision</vt:lpstr>
      <vt:lpstr>Lexicographic Revision</vt:lpstr>
      <vt:lpstr>UPDATE</vt:lpstr>
      <vt:lpstr>Update</vt:lpstr>
      <vt:lpstr>Update</vt:lpstr>
      <vt:lpstr>Update</vt:lpstr>
      <vt:lpstr>Update</vt:lpstr>
      <vt:lpstr>Update</vt:lpstr>
      <vt:lpstr>Update</vt:lpstr>
      <vt:lpstr>Update</vt:lpstr>
      <vt:lpstr>Update</vt:lpstr>
      <vt:lpstr>Update</vt:lpstr>
      <vt:lpstr>Update</vt:lpstr>
      <vt:lpstr>Update</vt:lpstr>
      <vt:lpstr>Update</vt:lpstr>
      <vt:lpstr>Update vs Revision</vt:lpstr>
      <vt:lpstr>Update vs Revision</vt:lpstr>
      <vt:lpstr>Update vs Revision</vt:lpstr>
      <vt:lpstr>Update vs Revision</vt:lpstr>
      <vt:lpstr>Update and Revision Unified</vt:lpstr>
      <vt:lpstr>Update and Revision Unified </vt:lpstr>
      <vt:lpstr>Update and Revision Unified </vt:lpstr>
      <vt:lpstr>Update and Revision Unified </vt:lpstr>
      <vt:lpstr>Update and Revision Unified </vt:lpstr>
      <vt:lpstr>Iteration of Update</vt:lpstr>
      <vt:lpstr>Key Idea</vt:lpstr>
      <vt:lpstr>Key Idea</vt:lpstr>
      <vt:lpstr>Key Idea</vt:lpstr>
      <vt:lpstr>Update vs Iterated Update </vt:lpstr>
      <vt:lpstr>Update operator for belief states</vt:lpstr>
      <vt:lpstr>Properties of the Update Operator</vt:lpstr>
      <vt:lpstr>Postulates for Iteration</vt:lpstr>
      <vt:lpstr>Theorem</vt:lpstr>
      <vt:lpstr>Credible Update</vt:lpstr>
      <vt:lpstr>Some transitions in the world are possible</vt:lpstr>
      <vt:lpstr>Other not</vt:lpstr>
      <vt:lpstr>What this means?</vt:lpstr>
      <vt:lpstr>What can we do?</vt:lpstr>
      <vt:lpstr>Models: Case (a)</vt:lpstr>
      <vt:lpstr>Models: Case (a)</vt:lpstr>
      <vt:lpstr>Models: Case (b)</vt:lpstr>
      <vt:lpstr>Models: Case (b)</vt:lpstr>
      <vt:lpstr>The Credible Level</vt:lpstr>
      <vt:lpstr>Representation Theorems</vt:lpstr>
      <vt:lpstr>Representation Theorems</vt:lpstr>
      <vt:lpstr>Is KM-Update really a model for update?</vt:lpstr>
      <vt:lpstr>Example Revisited</vt:lpstr>
      <vt:lpstr>Another (counter) Examples</vt:lpstr>
      <vt:lpstr>Another (counter) example</vt:lpstr>
      <vt:lpstr>Ultimate Question</vt:lpstr>
      <vt:lpstr>Ongoing works …</vt:lpstr>
      <vt:lpstr>Two ongoing works …</vt:lpstr>
      <vt:lpstr>Two ongoing works …</vt:lpstr>
      <vt:lpstr>Conclusions</vt:lpstr>
      <vt:lpstr>Conclusions</vt:lpstr>
      <vt:lpstr>Papers</vt:lpstr>
      <vt:lpstr>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Eduardo Fermé</dc:creator>
  <cp:lastModifiedBy>Eduardo Fermé</cp:lastModifiedBy>
  <cp:revision>73</cp:revision>
  <dcterms:created xsi:type="dcterms:W3CDTF">2018-03-28T23:26:06Z</dcterms:created>
  <dcterms:modified xsi:type="dcterms:W3CDTF">2024-01-31T21:36:36Z</dcterms:modified>
</cp:coreProperties>
</file>