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6" r:id="rId6"/>
    <p:sldId id="260" r:id="rId7"/>
    <p:sldId id="261" r:id="rId8"/>
    <p:sldId id="264" r:id="rId9"/>
    <p:sldId id="267" r:id="rId10"/>
    <p:sldId id="268" r:id="rId11"/>
    <p:sldId id="269" r:id="rId12"/>
    <p:sldId id="265"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35"/>
    <p:restoredTop sz="71686"/>
  </p:normalViewPr>
  <p:slideViewPr>
    <p:cSldViewPr snapToGrid="0">
      <p:cViewPr varScale="1">
        <p:scale>
          <a:sx n="106" d="100"/>
          <a:sy n="106" d="100"/>
        </p:scale>
        <p:origin x="44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A66BCB-1FEE-8B43-9FF3-82EA8D882F66}" type="datetimeFigureOut">
              <a:rPr lang="en-US" smtClean="0"/>
              <a:t>1/28/24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566953-8010-5043-9061-1B489374F046}" type="slidenum">
              <a:rPr lang="en-US" smtClean="0"/>
              <a:t>‹#›</a:t>
            </a:fld>
            <a:endParaRPr lang="en-US"/>
          </a:p>
        </p:txBody>
      </p:sp>
    </p:spTree>
    <p:extLst>
      <p:ext uri="{BB962C8B-B14F-4D97-AF65-F5344CB8AC3E}">
        <p14:creationId xmlns:p14="http://schemas.microsoft.com/office/powerpoint/2010/main" val="902512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Hello, I’m Aidan Bailey. I’m about to be a Masters student at UCT under Tommie. I don’t have a topic yet so instead of chatting about something officially academic, I’m going to chat about some side projects that’s I’ve spent much too much time on over the past couple of years to show everyone what I may be into investigating. But first a little about me.</a:t>
            </a:r>
          </a:p>
        </p:txBody>
      </p:sp>
      <p:sp>
        <p:nvSpPr>
          <p:cNvPr id="4" name="Slide Number Placeholder 3"/>
          <p:cNvSpPr>
            <a:spLocks noGrp="1"/>
          </p:cNvSpPr>
          <p:nvPr>
            <p:ph type="sldNum" sz="quarter" idx="5"/>
          </p:nvPr>
        </p:nvSpPr>
        <p:spPr/>
        <p:txBody>
          <a:bodyPr/>
          <a:lstStyle/>
          <a:p>
            <a:fld id="{36566953-8010-5043-9061-1B489374F046}" type="slidenum">
              <a:rPr lang="en-US" smtClean="0"/>
              <a:t>1</a:t>
            </a:fld>
            <a:endParaRPr lang="en-US"/>
          </a:p>
        </p:txBody>
      </p:sp>
    </p:spTree>
    <p:extLst>
      <p:ext uri="{BB962C8B-B14F-4D97-AF65-F5344CB8AC3E}">
        <p14:creationId xmlns:p14="http://schemas.microsoft.com/office/powerpoint/2010/main" val="13379568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C21C8-B434-A29E-2F24-5F12DC8C4F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A6DE67-900E-C6F0-6F4B-C9A45BAC62E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3FF8EA-19D5-7DCA-0B97-3A2B7B30EE0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373FC9-7F2C-CDAB-F978-A25F2EC6347D}"/>
              </a:ext>
            </a:extLst>
          </p:cNvPr>
          <p:cNvSpPr>
            <a:spLocks noGrp="1"/>
          </p:cNvSpPr>
          <p:nvPr>
            <p:ph type="sldNum" sz="quarter" idx="5"/>
          </p:nvPr>
        </p:nvSpPr>
        <p:spPr/>
        <p:txBody>
          <a:bodyPr/>
          <a:lstStyle/>
          <a:p>
            <a:fld id="{36566953-8010-5043-9061-1B489374F046}" type="slidenum">
              <a:rPr lang="en-US" smtClean="0"/>
              <a:t>11</a:t>
            </a:fld>
            <a:endParaRPr lang="en-US"/>
          </a:p>
        </p:txBody>
      </p:sp>
    </p:spTree>
    <p:extLst>
      <p:ext uri="{BB962C8B-B14F-4D97-AF65-F5344CB8AC3E}">
        <p14:creationId xmlns:p14="http://schemas.microsoft.com/office/powerpoint/2010/main" val="20255276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566953-8010-5043-9061-1B489374F046}" type="slidenum">
              <a:rPr lang="en-US" smtClean="0"/>
              <a:t>12</a:t>
            </a:fld>
            <a:endParaRPr lang="en-US"/>
          </a:p>
        </p:txBody>
      </p:sp>
    </p:spTree>
    <p:extLst>
      <p:ext uri="{BB962C8B-B14F-4D97-AF65-F5344CB8AC3E}">
        <p14:creationId xmlns:p14="http://schemas.microsoft.com/office/powerpoint/2010/main" val="491731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can see, I was very interested into computers at quite a young age.</a:t>
            </a:r>
          </a:p>
          <a:p>
            <a:r>
              <a:rPr lang="en-US" dirty="0"/>
              <a:t>CLICK</a:t>
            </a:r>
          </a:p>
          <a:p>
            <a:r>
              <a:rPr lang="en-US" dirty="0"/>
              <a:t>And too be honest, not much has changed.</a:t>
            </a:r>
          </a:p>
          <a:p>
            <a:r>
              <a:rPr lang="en-US" dirty="0"/>
              <a:t>CLICK</a:t>
            </a:r>
          </a:p>
          <a:p>
            <a:r>
              <a:rPr lang="en-US" dirty="0"/>
              <a:t>I did an undergrad in Computer Science and Computer Engineering at UCT, followed by an </a:t>
            </a:r>
            <a:r>
              <a:rPr lang="en-US" dirty="0" err="1"/>
              <a:t>Honours</a:t>
            </a:r>
            <a:r>
              <a:rPr lang="en-US" dirty="0"/>
              <a:t> in Computer Science (with supervision under Tommie).</a:t>
            </a:r>
          </a:p>
          <a:p>
            <a:r>
              <a:rPr lang="en-US" dirty="0"/>
              <a:t>CLICK</a:t>
            </a:r>
          </a:p>
          <a:p>
            <a:r>
              <a:rPr lang="en-US" dirty="0"/>
              <a:t>I worked in industry for about 2 years after </a:t>
            </a:r>
            <a:r>
              <a:rPr lang="en-US" dirty="0" err="1"/>
              <a:t>Honours</a:t>
            </a:r>
            <a:r>
              <a:rPr lang="en-US" dirty="0"/>
              <a:t>, first in a ML based Crypto Futures Trading company– pretty wild, then in Point-of-Sales software.</a:t>
            </a:r>
          </a:p>
          <a:p>
            <a:r>
              <a:rPr lang="en-US" dirty="0"/>
              <a:t>CLICK</a:t>
            </a:r>
          </a:p>
          <a:p>
            <a:r>
              <a:rPr lang="en-US" dirty="0"/>
              <a:t>While I enjoyed that work, I’d love to be able to deal with more challenging engineering problems in the future, hence why I am starting my MSc under Tommie this year. I think Tommie is great.</a:t>
            </a:r>
          </a:p>
          <a:p>
            <a:endParaRPr lang="en-US" dirty="0"/>
          </a:p>
        </p:txBody>
      </p:sp>
      <p:sp>
        <p:nvSpPr>
          <p:cNvPr id="4" name="Slide Number Placeholder 3"/>
          <p:cNvSpPr>
            <a:spLocks noGrp="1"/>
          </p:cNvSpPr>
          <p:nvPr>
            <p:ph type="sldNum" sz="quarter" idx="5"/>
          </p:nvPr>
        </p:nvSpPr>
        <p:spPr/>
        <p:txBody>
          <a:bodyPr/>
          <a:lstStyle/>
          <a:p>
            <a:fld id="{36566953-8010-5043-9061-1B489374F046}" type="slidenum">
              <a:rPr lang="en-US" smtClean="0"/>
              <a:t>2</a:t>
            </a:fld>
            <a:endParaRPr lang="en-US"/>
          </a:p>
        </p:txBody>
      </p:sp>
    </p:spTree>
    <p:extLst>
      <p:ext uri="{BB962C8B-B14F-4D97-AF65-F5344CB8AC3E}">
        <p14:creationId xmlns:p14="http://schemas.microsoft.com/office/powerpoint/2010/main" val="28113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love logic. I express this love through programming. When I presented with a problem and a finite set of tools to solve it, I often find myself lost in the process, unable to tear myself away. It becomes intoxicating.</a:t>
            </a:r>
          </a:p>
          <a:p>
            <a:endParaRPr lang="en-US" dirty="0"/>
          </a:p>
          <a:p>
            <a:r>
              <a:rPr lang="en-US" dirty="0"/>
              <a:t>I love learning new languages.</a:t>
            </a:r>
          </a:p>
          <a:p>
            <a:r>
              <a:rPr lang="en-US" dirty="0"/>
              <a:t>CLICK</a:t>
            </a:r>
          </a:p>
          <a:p>
            <a:r>
              <a:rPr lang="en-US" dirty="0"/>
              <a:t>Here’s a list in descending order of the languages I’m experienced in. I am ashamed to put Delphi on this list. If anyone ever wants to discuss programming languages with me, please!</a:t>
            </a:r>
          </a:p>
          <a:p>
            <a:endParaRPr lang="en-US" dirty="0"/>
          </a:p>
          <a:p>
            <a:r>
              <a:rPr lang="en-US" dirty="0"/>
              <a:t>Whenever I come across a new language, I feel compelled to build some sort of library.</a:t>
            </a:r>
          </a:p>
        </p:txBody>
      </p:sp>
      <p:sp>
        <p:nvSpPr>
          <p:cNvPr id="4" name="Slide Number Placeholder 3"/>
          <p:cNvSpPr>
            <a:spLocks noGrp="1"/>
          </p:cNvSpPr>
          <p:nvPr>
            <p:ph type="sldNum" sz="quarter" idx="5"/>
          </p:nvPr>
        </p:nvSpPr>
        <p:spPr/>
        <p:txBody>
          <a:bodyPr/>
          <a:lstStyle/>
          <a:p>
            <a:fld id="{36566953-8010-5043-9061-1B489374F046}" type="slidenum">
              <a:rPr lang="en-US" smtClean="0"/>
              <a:t>3</a:t>
            </a:fld>
            <a:endParaRPr lang="en-US"/>
          </a:p>
        </p:txBody>
      </p:sp>
    </p:spTree>
    <p:extLst>
      <p:ext uri="{BB962C8B-B14F-4D97-AF65-F5344CB8AC3E}">
        <p14:creationId xmlns:p14="http://schemas.microsoft.com/office/powerpoint/2010/main" val="4238118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TweetyPlusPlus</a:t>
            </a:r>
            <a:r>
              <a:rPr lang="en-US" dirty="0"/>
              <a:t> is an attempt I made at porting a famous Java based Logic library to C++. The Scope was too big so I abandoned it.</a:t>
            </a:r>
          </a:p>
          <a:p>
            <a:endParaRPr lang="en-US" dirty="0"/>
          </a:p>
          <a:p>
            <a:r>
              <a:rPr lang="en-US" dirty="0" err="1"/>
              <a:t>HaskAI</a:t>
            </a:r>
            <a:r>
              <a:rPr lang="en-US" dirty="0"/>
              <a:t> was my first attempt at building a library in Haskell. I love Haskell, feel free to talk to me about this afterwards. I implemented Propositional Logic and got halfway through Description Logic.</a:t>
            </a:r>
          </a:p>
          <a:p>
            <a:endParaRPr lang="en-US" dirty="0"/>
          </a:p>
          <a:p>
            <a:r>
              <a:rPr lang="en-US" dirty="0" err="1"/>
              <a:t>HasKLM</a:t>
            </a:r>
            <a:r>
              <a:rPr lang="en-US" dirty="0"/>
              <a:t> was a lot of ported propositional logic from </a:t>
            </a:r>
            <a:r>
              <a:rPr lang="en-US" dirty="0" err="1"/>
              <a:t>HasKLM</a:t>
            </a:r>
            <a:r>
              <a:rPr lang="en-US" dirty="0"/>
              <a:t>, with some KLM-style defeasible reasoning built upon it. </a:t>
            </a:r>
          </a:p>
          <a:p>
            <a:endParaRPr lang="en-US" dirty="0"/>
          </a:p>
          <a:p>
            <a:r>
              <a:rPr lang="en-US" dirty="0"/>
              <a:t>tt4spl-query-generator is a Scala based dataset generator for propositional formulas. It allows you to specify certain properties (such as consistency, validity, truth-</a:t>
            </a:r>
            <a:r>
              <a:rPr lang="en-US" dirty="0" err="1"/>
              <a:t>functionalness</a:t>
            </a:r>
            <a:r>
              <a:rPr lang="en-US" dirty="0"/>
              <a:t>) which it then uses to generate propositional formula examples.</a:t>
            </a:r>
          </a:p>
          <a:p>
            <a:endParaRPr lang="en-US" dirty="0"/>
          </a:p>
          <a:p>
            <a:r>
              <a:rPr lang="en-US" dirty="0" err="1"/>
              <a:t>scadr-kbgt</a:t>
            </a:r>
            <a:r>
              <a:rPr lang="en-US" dirty="0"/>
              <a:t> is a Scala based defeasible knowledge base generator which I actually built for my </a:t>
            </a:r>
            <a:r>
              <a:rPr lang="en-US" dirty="0" err="1"/>
              <a:t>honours</a:t>
            </a:r>
            <a:r>
              <a:rPr lang="en-US" dirty="0"/>
              <a:t> thesis. It allows you to generate or manually construct and export ranked knowledge bases.</a:t>
            </a:r>
          </a:p>
          <a:p>
            <a:endParaRPr lang="en-US" dirty="0"/>
          </a:p>
          <a:p>
            <a:r>
              <a:rPr lang="en-US" dirty="0" err="1"/>
              <a:t>PropositionalLogic.jl</a:t>
            </a:r>
            <a:r>
              <a:rPr lang="en-US" dirty="0"/>
              <a:t> is my pride and joy. It’s a Julia propositional logic library which I would definitely work on if I had the free time.</a:t>
            </a:r>
          </a:p>
        </p:txBody>
      </p:sp>
      <p:sp>
        <p:nvSpPr>
          <p:cNvPr id="4" name="Slide Number Placeholder 3"/>
          <p:cNvSpPr>
            <a:spLocks noGrp="1"/>
          </p:cNvSpPr>
          <p:nvPr>
            <p:ph type="sldNum" sz="quarter" idx="5"/>
          </p:nvPr>
        </p:nvSpPr>
        <p:spPr/>
        <p:txBody>
          <a:bodyPr/>
          <a:lstStyle/>
          <a:p>
            <a:fld id="{36566953-8010-5043-9061-1B489374F046}" type="slidenum">
              <a:rPr lang="en-US" smtClean="0"/>
              <a:t>4</a:t>
            </a:fld>
            <a:endParaRPr lang="en-US"/>
          </a:p>
        </p:txBody>
      </p:sp>
    </p:spTree>
    <p:extLst>
      <p:ext uri="{BB962C8B-B14F-4D97-AF65-F5344CB8AC3E}">
        <p14:creationId xmlns:p14="http://schemas.microsoft.com/office/powerpoint/2010/main" val="136922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Propositional logic types look beautiful in Haskell as the inductive language of Propositional Logic conforms well with Haskell’s functional style.</a:t>
            </a:r>
          </a:p>
          <a:p>
            <a:endParaRPr lang="en-US" dirty="0"/>
          </a:p>
          <a:p>
            <a:r>
              <a:rPr lang="en-US" dirty="0"/>
              <a:t>Haskell’s inbuilt pattern matching also makes the recursive algorithms very elegant and makes it quite symbol to add additional operators.</a:t>
            </a:r>
          </a:p>
          <a:p>
            <a:endParaRPr lang="en-US" dirty="0"/>
          </a:p>
          <a:p>
            <a:r>
              <a:rPr lang="en-US" dirty="0" err="1"/>
              <a:t>HasKLM</a:t>
            </a:r>
            <a:r>
              <a:rPr lang="en-US" dirty="0"/>
              <a:t> also feature a parsec powered parser.</a:t>
            </a:r>
          </a:p>
          <a:p>
            <a:endParaRPr lang="en-US" dirty="0"/>
          </a:p>
          <a:p>
            <a:r>
              <a:rPr lang="en-US" dirty="0"/>
              <a:t>Please go to the GitHub repo sometime to check out the </a:t>
            </a:r>
            <a:r>
              <a:rPr lang="en-US" dirty="0" err="1"/>
              <a:t>tweety</a:t>
            </a:r>
            <a:r>
              <a:rPr lang="en-US" dirty="0"/>
              <a:t> example. Fair warning, while I had added tests to this library, it has not been stringently tested.</a:t>
            </a:r>
          </a:p>
        </p:txBody>
      </p:sp>
      <p:sp>
        <p:nvSpPr>
          <p:cNvPr id="4" name="Slide Number Placeholder 3"/>
          <p:cNvSpPr>
            <a:spLocks noGrp="1"/>
          </p:cNvSpPr>
          <p:nvPr>
            <p:ph type="sldNum" sz="quarter" idx="5"/>
          </p:nvPr>
        </p:nvSpPr>
        <p:spPr/>
        <p:txBody>
          <a:bodyPr/>
          <a:lstStyle/>
          <a:p>
            <a:fld id="{36566953-8010-5043-9061-1B489374F046}" type="slidenum">
              <a:rPr lang="en-US" smtClean="0"/>
              <a:t>5</a:t>
            </a:fld>
            <a:endParaRPr lang="en-US"/>
          </a:p>
        </p:txBody>
      </p:sp>
    </p:spTree>
    <p:extLst>
      <p:ext uri="{BB962C8B-B14F-4D97-AF65-F5344CB8AC3E}">
        <p14:creationId xmlns:p14="http://schemas.microsoft.com/office/powerpoint/2010/main" val="1211562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566953-8010-5043-9061-1B489374F046}" type="slidenum">
              <a:rPr lang="en-US" smtClean="0"/>
              <a:t>6</a:t>
            </a:fld>
            <a:endParaRPr lang="en-US"/>
          </a:p>
        </p:txBody>
      </p:sp>
    </p:spTree>
    <p:extLst>
      <p:ext uri="{BB962C8B-B14F-4D97-AF65-F5344CB8AC3E}">
        <p14:creationId xmlns:p14="http://schemas.microsoft.com/office/powerpoint/2010/main" val="21451689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566953-8010-5043-9061-1B489374F046}" type="slidenum">
              <a:rPr lang="en-US" smtClean="0"/>
              <a:t>7</a:t>
            </a:fld>
            <a:endParaRPr lang="en-US"/>
          </a:p>
        </p:txBody>
      </p:sp>
    </p:spTree>
    <p:extLst>
      <p:ext uri="{BB962C8B-B14F-4D97-AF65-F5344CB8AC3E}">
        <p14:creationId xmlns:p14="http://schemas.microsoft.com/office/powerpoint/2010/main" val="314860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566953-8010-5043-9061-1B489374F046}" type="slidenum">
              <a:rPr lang="en-US" smtClean="0"/>
              <a:t>9</a:t>
            </a:fld>
            <a:endParaRPr lang="en-US"/>
          </a:p>
        </p:txBody>
      </p:sp>
    </p:spTree>
    <p:extLst>
      <p:ext uri="{BB962C8B-B14F-4D97-AF65-F5344CB8AC3E}">
        <p14:creationId xmlns:p14="http://schemas.microsoft.com/office/powerpoint/2010/main" val="28723179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4E084-318E-2C4F-73D8-28190CCB11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B6D196-BAFB-9D54-987A-B6FC992DE25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B6296C-755C-40CA-2714-556C830A17B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7393BAC-01D9-D931-E399-1BBA72A02A3C}"/>
              </a:ext>
            </a:extLst>
          </p:cNvPr>
          <p:cNvSpPr>
            <a:spLocks noGrp="1"/>
          </p:cNvSpPr>
          <p:nvPr>
            <p:ph type="sldNum" sz="quarter" idx="5"/>
          </p:nvPr>
        </p:nvSpPr>
        <p:spPr/>
        <p:txBody>
          <a:bodyPr/>
          <a:lstStyle/>
          <a:p>
            <a:fld id="{36566953-8010-5043-9061-1B489374F046}" type="slidenum">
              <a:rPr lang="en-US" smtClean="0"/>
              <a:t>10</a:t>
            </a:fld>
            <a:endParaRPr lang="en-US"/>
          </a:p>
        </p:txBody>
      </p:sp>
    </p:spTree>
    <p:extLst>
      <p:ext uri="{BB962C8B-B14F-4D97-AF65-F5344CB8AC3E}">
        <p14:creationId xmlns:p14="http://schemas.microsoft.com/office/powerpoint/2010/main" val="1123016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64239-2626-BE03-79A0-09F9C6222EF9}"/>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D030B090-B616-BDC4-28E5-2FB2A9748A2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9A8BF42-222B-A657-5277-F1D1006379C0}"/>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5" name="Footer Placeholder 4">
            <a:extLst>
              <a:ext uri="{FF2B5EF4-FFF2-40B4-BE49-F238E27FC236}">
                <a16:creationId xmlns:a16="http://schemas.microsoft.com/office/drawing/2014/main" id="{92F51C9C-7C2F-98B1-12CF-2BE07FB2543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EB73E8-B821-772F-F7D9-EBFD011B9AFF}"/>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14815540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E3006-B8D2-027B-A6DF-9B4477D8D94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281BD88E-F393-68BF-6D9E-9A88F7E24851}"/>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018DD79-E85B-B3A5-13A3-9A710A7AF869}"/>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5" name="Footer Placeholder 4">
            <a:extLst>
              <a:ext uri="{FF2B5EF4-FFF2-40B4-BE49-F238E27FC236}">
                <a16:creationId xmlns:a16="http://schemas.microsoft.com/office/drawing/2014/main" id="{BB5E0993-E05F-91DD-6F82-B070011E31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FE46875-723F-A90C-8C31-AF3C8350C1A3}"/>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36231331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0B383D-DFCD-D7F9-A845-4470B59F428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6EB5EB4-5040-8884-EC79-1E6FAF57DFA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72FAC7B-807A-35F2-90BB-848082810775}"/>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5" name="Footer Placeholder 4">
            <a:extLst>
              <a:ext uri="{FF2B5EF4-FFF2-40B4-BE49-F238E27FC236}">
                <a16:creationId xmlns:a16="http://schemas.microsoft.com/office/drawing/2014/main" id="{BA7510F5-1EC4-9AC2-6075-866CE0969A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60228A9-3F78-A7FB-FE7F-688EA4D7BA6B}"/>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948955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9306C-E207-DE9F-096F-B90E6CE2BD20}"/>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2058B0A-D792-18C4-A580-7E992914AFF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359BF9D-4C56-0ADB-B9A2-53AB619F6E8F}"/>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5" name="Footer Placeholder 4">
            <a:extLst>
              <a:ext uri="{FF2B5EF4-FFF2-40B4-BE49-F238E27FC236}">
                <a16:creationId xmlns:a16="http://schemas.microsoft.com/office/drawing/2014/main" id="{65AF5F7A-1152-7A05-BC8D-7ACFF2E092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989514-244B-B31C-1FC1-DAA9D255A8E5}"/>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519252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9756D-9BEA-B5DC-9A7F-2975D1C1220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32F7D6CE-6BB3-5669-B043-7F43E5E3EB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564C037-D7F9-F33A-219C-4940E0257774}"/>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5" name="Footer Placeholder 4">
            <a:extLst>
              <a:ext uri="{FF2B5EF4-FFF2-40B4-BE49-F238E27FC236}">
                <a16:creationId xmlns:a16="http://schemas.microsoft.com/office/drawing/2014/main" id="{47F30FDA-E3BA-2256-047A-60373C80A5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2C3BA6-7CE5-A17E-59EA-6AC9F9FCBC0D}"/>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889757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379F0-58D4-ED98-FF0A-8ED2F9E3936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CD4DB1F-960E-3863-EB80-26365A6ECC8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3B89D442-141D-019E-96DF-577123684CC9}"/>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9CDE7EA-7453-4F02-231B-18DFF570B803}"/>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6" name="Footer Placeholder 5">
            <a:extLst>
              <a:ext uri="{FF2B5EF4-FFF2-40B4-BE49-F238E27FC236}">
                <a16:creationId xmlns:a16="http://schemas.microsoft.com/office/drawing/2014/main" id="{C5D9A238-2A73-E42B-3A52-616DA900495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480F05-CA71-B3EB-16DE-5351DB9A368D}"/>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3607735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80985-2CD2-FC39-B12F-83716AA989FB}"/>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A5EBB354-870B-0CB3-4B6C-DD190B1A28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F3A9CD3-5E85-5E31-5F40-7C720D4F5CD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D87C60AE-06D3-9293-4079-91AADE2937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92E3C4E-EE02-DD5A-E56F-825C577C6D5B}"/>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FACC0CE4-80A5-95D5-36F6-601FD64055DF}"/>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8" name="Footer Placeholder 7">
            <a:extLst>
              <a:ext uri="{FF2B5EF4-FFF2-40B4-BE49-F238E27FC236}">
                <a16:creationId xmlns:a16="http://schemas.microsoft.com/office/drawing/2014/main" id="{34197C7A-B9A7-0C79-0C7A-49B092CA857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4A164F7-C693-8A77-9FAF-442FEC6D12F7}"/>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371181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D6D025-201F-1A3D-DD11-55525EF1E35D}"/>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457D6701-6AA8-88C8-1FFD-AEA74D2EE9E9}"/>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4" name="Footer Placeholder 3">
            <a:extLst>
              <a:ext uri="{FF2B5EF4-FFF2-40B4-BE49-F238E27FC236}">
                <a16:creationId xmlns:a16="http://schemas.microsoft.com/office/drawing/2014/main" id="{FA9F66C5-1F79-26CB-9D45-A3970A5CC93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F2CB62-CCF8-2D0D-69E8-8A71CABF61CA}"/>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2226436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B963DF6-9795-1E2D-FB88-CCD3BCFBC511}"/>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3" name="Footer Placeholder 2">
            <a:extLst>
              <a:ext uri="{FF2B5EF4-FFF2-40B4-BE49-F238E27FC236}">
                <a16:creationId xmlns:a16="http://schemas.microsoft.com/office/drawing/2014/main" id="{D7B74C7D-09F8-1068-61B2-A4A3964455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AC850C9-09BB-F307-1507-531B46028353}"/>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606167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34943-2272-43D6-AA6B-A5F8EA7E787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FDC428E1-C551-A60E-F2E2-03C3EB73F4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CBFDE2F8-CEB1-F29C-0222-649C6F19EE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C370853-85CF-8582-2AEB-963258F9642B}"/>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6" name="Footer Placeholder 5">
            <a:extLst>
              <a:ext uri="{FF2B5EF4-FFF2-40B4-BE49-F238E27FC236}">
                <a16:creationId xmlns:a16="http://schemas.microsoft.com/office/drawing/2014/main" id="{C246074D-C57B-8EC8-E8D6-0303A39AD1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7CF757-7A67-C6AC-E169-19146AE3FA75}"/>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2532149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15CE7B-BE93-6046-83AF-6632529FE28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7814D2BF-A3E0-2498-CF73-35A084E1D8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7E33AAC-4767-44D9-FA14-2C9BD26628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92F84F3-BCB4-0857-7ED2-6C04FB62D0AE}"/>
              </a:ext>
            </a:extLst>
          </p:cNvPr>
          <p:cNvSpPr>
            <a:spLocks noGrp="1"/>
          </p:cNvSpPr>
          <p:nvPr>
            <p:ph type="dt" sz="half" idx="10"/>
          </p:nvPr>
        </p:nvSpPr>
        <p:spPr/>
        <p:txBody>
          <a:bodyPr/>
          <a:lstStyle/>
          <a:p>
            <a:fld id="{79C6B84D-CB02-6B4D-B8B9-E2FD991D1811}" type="datetimeFigureOut">
              <a:rPr lang="en-US" smtClean="0"/>
              <a:t>1/28/24</a:t>
            </a:fld>
            <a:endParaRPr lang="en-US"/>
          </a:p>
        </p:txBody>
      </p:sp>
      <p:sp>
        <p:nvSpPr>
          <p:cNvPr id="6" name="Footer Placeholder 5">
            <a:extLst>
              <a:ext uri="{FF2B5EF4-FFF2-40B4-BE49-F238E27FC236}">
                <a16:creationId xmlns:a16="http://schemas.microsoft.com/office/drawing/2014/main" id="{A2D9CDAD-0435-B8AF-3A2B-0451FD9FBA3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0983E95-415D-E3B5-41CA-F7194CF41FBC}"/>
              </a:ext>
            </a:extLst>
          </p:cNvPr>
          <p:cNvSpPr>
            <a:spLocks noGrp="1"/>
          </p:cNvSpPr>
          <p:nvPr>
            <p:ph type="sldNum" sz="quarter" idx="12"/>
          </p:nvPr>
        </p:nvSpPr>
        <p:spPr/>
        <p:txBody>
          <a:bodyPr/>
          <a:lstStyle/>
          <a:p>
            <a:fld id="{C67412C4-C324-8743-AD4C-6F2096B53813}" type="slidenum">
              <a:rPr lang="en-US" smtClean="0"/>
              <a:t>‹#›</a:t>
            </a:fld>
            <a:endParaRPr lang="en-US"/>
          </a:p>
        </p:txBody>
      </p:sp>
    </p:spTree>
    <p:extLst>
      <p:ext uri="{BB962C8B-B14F-4D97-AF65-F5344CB8AC3E}">
        <p14:creationId xmlns:p14="http://schemas.microsoft.com/office/powerpoint/2010/main" val="376959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375862-EF70-AE44-38B4-0D6ADC291CA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40B3A41-CCD5-4701-1579-2C0B6A43AE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C69D5C9-2EA6-3154-E78B-387821480C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C6B84D-CB02-6B4D-B8B9-E2FD991D1811}" type="datetimeFigureOut">
              <a:rPr lang="en-US" smtClean="0"/>
              <a:t>1/28/24</a:t>
            </a:fld>
            <a:endParaRPr lang="en-US"/>
          </a:p>
        </p:txBody>
      </p:sp>
      <p:sp>
        <p:nvSpPr>
          <p:cNvPr id="5" name="Footer Placeholder 4">
            <a:extLst>
              <a:ext uri="{FF2B5EF4-FFF2-40B4-BE49-F238E27FC236}">
                <a16:creationId xmlns:a16="http://schemas.microsoft.com/office/drawing/2014/main" id="{4AF571DB-041E-FEB7-EDC5-99B2BA3D720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DE8EF35-0474-685C-4BDA-C6648C30DF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7412C4-C324-8743-AD4C-6F2096B53813}" type="slidenum">
              <a:rPr lang="en-US" smtClean="0"/>
              <a:t>‹#›</a:t>
            </a:fld>
            <a:endParaRPr lang="en-US"/>
          </a:p>
        </p:txBody>
      </p:sp>
    </p:spTree>
    <p:extLst>
      <p:ext uri="{BB962C8B-B14F-4D97-AF65-F5344CB8AC3E}">
        <p14:creationId xmlns:p14="http://schemas.microsoft.com/office/powerpoint/2010/main" val="21933801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7.png"/><Relationship Id="rId7"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EC546E-747F-E9A0-C0A4-921B30749D72}"/>
              </a:ext>
            </a:extLst>
          </p:cNvPr>
          <p:cNvSpPr>
            <a:spLocks noGrp="1"/>
          </p:cNvSpPr>
          <p:nvPr>
            <p:ph type="ctrTitle"/>
          </p:nvPr>
        </p:nvSpPr>
        <p:spPr>
          <a:xfrm>
            <a:off x="2581369" y="308875"/>
            <a:ext cx="7029262" cy="1174788"/>
          </a:xfrm>
        </p:spPr>
        <p:txBody>
          <a:bodyPr>
            <a:normAutofit/>
          </a:bodyPr>
          <a:lstStyle/>
          <a:p>
            <a:r>
              <a:rPr lang="en-US" dirty="0"/>
              <a:t>Aidan’s Side Projects</a:t>
            </a:r>
          </a:p>
        </p:txBody>
      </p:sp>
    </p:spTree>
    <p:extLst>
      <p:ext uri="{BB962C8B-B14F-4D97-AF65-F5344CB8AC3E}">
        <p14:creationId xmlns:p14="http://schemas.microsoft.com/office/powerpoint/2010/main" val="1904354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9431E8-D1DD-775B-F2E4-1C68E8FA70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53D0E2-B518-C5AB-A214-9669C8B11A7D}"/>
              </a:ext>
            </a:extLst>
          </p:cNvPr>
          <p:cNvSpPr>
            <a:spLocks noGrp="1"/>
          </p:cNvSpPr>
          <p:nvPr>
            <p:ph type="title"/>
          </p:nvPr>
        </p:nvSpPr>
        <p:spPr>
          <a:xfrm>
            <a:off x="60157" y="-140202"/>
            <a:ext cx="10515600" cy="1325563"/>
          </a:xfrm>
        </p:spPr>
        <p:txBody>
          <a:bodyPr/>
          <a:lstStyle/>
          <a:p>
            <a:r>
              <a:rPr lang="en-US" dirty="0" err="1"/>
              <a:t>PropositionalLogic.jl</a:t>
            </a:r>
            <a:endParaRPr lang="en-US" dirty="0"/>
          </a:p>
        </p:txBody>
      </p:sp>
      <p:pic>
        <p:nvPicPr>
          <p:cNvPr id="4" name="Picture 3">
            <a:extLst>
              <a:ext uri="{FF2B5EF4-FFF2-40B4-BE49-F238E27FC236}">
                <a16:creationId xmlns:a16="http://schemas.microsoft.com/office/drawing/2014/main" id="{80F90AC9-0C42-8A25-942D-DFF4A78244E3}"/>
              </a:ext>
            </a:extLst>
          </p:cNvPr>
          <p:cNvPicPr>
            <a:picLocks noChangeAspect="1"/>
          </p:cNvPicPr>
          <p:nvPr/>
        </p:nvPicPr>
        <p:blipFill>
          <a:blip r:embed="rId3"/>
          <a:stretch>
            <a:fillRect/>
          </a:stretch>
        </p:blipFill>
        <p:spPr>
          <a:xfrm>
            <a:off x="10118558" y="0"/>
            <a:ext cx="2073442" cy="2073442"/>
          </a:xfrm>
          <a:prstGeom prst="rect">
            <a:avLst/>
          </a:prstGeom>
        </p:spPr>
      </p:pic>
      <p:pic>
        <p:nvPicPr>
          <p:cNvPr id="6" name="Picture 5">
            <a:extLst>
              <a:ext uri="{FF2B5EF4-FFF2-40B4-BE49-F238E27FC236}">
                <a16:creationId xmlns:a16="http://schemas.microsoft.com/office/drawing/2014/main" id="{1FE97D8F-7573-425B-F52B-8A37E78904CD}"/>
              </a:ext>
            </a:extLst>
          </p:cNvPr>
          <p:cNvPicPr>
            <a:picLocks noChangeAspect="1"/>
          </p:cNvPicPr>
          <p:nvPr/>
        </p:nvPicPr>
        <p:blipFill>
          <a:blip r:embed="rId4"/>
          <a:stretch>
            <a:fillRect/>
          </a:stretch>
        </p:blipFill>
        <p:spPr>
          <a:xfrm>
            <a:off x="1816767" y="881599"/>
            <a:ext cx="7772400" cy="3169749"/>
          </a:xfrm>
          <a:prstGeom prst="rect">
            <a:avLst/>
          </a:prstGeom>
        </p:spPr>
      </p:pic>
      <p:pic>
        <p:nvPicPr>
          <p:cNvPr id="7" name="Picture 6">
            <a:extLst>
              <a:ext uri="{FF2B5EF4-FFF2-40B4-BE49-F238E27FC236}">
                <a16:creationId xmlns:a16="http://schemas.microsoft.com/office/drawing/2014/main" id="{8580F698-CC02-27D7-0032-640DB8012D0C}"/>
              </a:ext>
            </a:extLst>
          </p:cNvPr>
          <p:cNvPicPr>
            <a:picLocks noChangeAspect="1"/>
          </p:cNvPicPr>
          <p:nvPr/>
        </p:nvPicPr>
        <p:blipFill>
          <a:blip r:embed="rId5"/>
          <a:stretch>
            <a:fillRect/>
          </a:stretch>
        </p:blipFill>
        <p:spPr>
          <a:xfrm>
            <a:off x="1816767" y="4159405"/>
            <a:ext cx="7772400" cy="2605862"/>
          </a:xfrm>
          <a:prstGeom prst="rect">
            <a:avLst/>
          </a:prstGeom>
        </p:spPr>
      </p:pic>
    </p:spTree>
    <p:extLst>
      <p:ext uri="{BB962C8B-B14F-4D97-AF65-F5344CB8AC3E}">
        <p14:creationId xmlns:p14="http://schemas.microsoft.com/office/powerpoint/2010/main" val="2679291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8FCB4-1CD0-B4C4-1505-EAD7D62292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EC558C4-10FB-DC8C-A39F-5C29D85B7FD3}"/>
              </a:ext>
            </a:extLst>
          </p:cNvPr>
          <p:cNvSpPr>
            <a:spLocks noGrp="1"/>
          </p:cNvSpPr>
          <p:nvPr>
            <p:ph type="title"/>
          </p:nvPr>
        </p:nvSpPr>
        <p:spPr>
          <a:xfrm>
            <a:off x="60157" y="-140202"/>
            <a:ext cx="10515600" cy="1325563"/>
          </a:xfrm>
        </p:spPr>
        <p:txBody>
          <a:bodyPr/>
          <a:lstStyle/>
          <a:p>
            <a:r>
              <a:rPr lang="en-US" dirty="0" err="1"/>
              <a:t>PropositionalLogic.jl</a:t>
            </a:r>
            <a:endParaRPr lang="en-US" dirty="0"/>
          </a:p>
        </p:txBody>
      </p:sp>
      <p:pic>
        <p:nvPicPr>
          <p:cNvPr id="4" name="Picture 3">
            <a:extLst>
              <a:ext uri="{FF2B5EF4-FFF2-40B4-BE49-F238E27FC236}">
                <a16:creationId xmlns:a16="http://schemas.microsoft.com/office/drawing/2014/main" id="{3A909BB3-1D70-F950-8B74-495A02C8672A}"/>
              </a:ext>
            </a:extLst>
          </p:cNvPr>
          <p:cNvPicPr>
            <a:picLocks noChangeAspect="1"/>
          </p:cNvPicPr>
          <p:nvPr/>
        </p:nvPicPr>
        <p:blipFill>
          <a:blip r:embed="rId3"/>
          <a:stretch>
            <a:fillRect/>
          </a:stretch>
        </p:blipFill>
        <p:spPr>
          <a:xfrm>
            <a:off x="10118558" y="0"/>
            <a:ext cx="2073442" cy="2073442"/>
          </a:xfrm>
          <a:prstGeom prst="rect">
            <a:avLst/>
          </a:prstGeom>
        </p:spPr>
      </p:pic>
      <p:pic>
        <p:nvPicPr>
          <p:cNvPr id="3" name="Picture 2">
            <a:extLst>
              <a:ext uri="{FF2B5EF4-FFF2-40B4-BE49-F238E27FC236}">
                <a16:creationId xmlns:a16="http://schemas.microsoft.com/office/drawing/2014/main" id="{00C8F046-7AEB-2E86-1156-58953E322E42}"/>
              </a:ext>
            </a:extLst>
          </p:cNvPr>
          <p:cNvPicPr>
            <a:picLocks noChangeAspect="1"/>
          </p:cNvPicPr>
          <p:nvPr/>
        </p:nvPicPr>
        <p:blipFill>
          <a:blip r:embed="rId4"/>
          <a:stretch>
            <a:fillRect/>
          </a:stretch>
        </p:blipFill>
        <p:spPr>
          <a:xfrm>
            <a:off x="156078" y="1769313"/>
            <a:ext cx="4813300" cy="977900"/>
          </a:xfrm>
          <a:prstGeom prst="rect">
            <a:avLst/>
          </a:prstGeom>
        </p:spPr>
      </p:pic>
      <p:pic>
        <p:nvPicPr>
          <p:cNvPr id="5" name="Picture 4">
            <a:extLst>
              <a:ext uri="{FF2B5EF4-FFF2-40B4-BE49-F238E27FC236}">
                <a16:creationId xmlns:a16="http://schemas.microsoft.com/office/drawing/2014/main" id="{D7BBDC53-1061-A72A-DF2E-5E043DCD052C}"/>
              </a:ext>
            </a:extLst>
          </p:cNvPr>
          <p:cNvPicPr>
            <a:picLocks noChangeAspect="1"/>
          </p:cNvPicPr>
          <p:nvPr/>
        </p:nvPicPr>
        <p:blipFill>
          <a:blip r:embed="rId5"/>
          <a:stretch>
            <a:fillRect/>
          </a:stretch>
        </p:blipFill>
        <p:spPr>
          <a:xfrm>
            <a:off x="156078" y="2884407"/>
            <a:ext cx="6477000" cy="2197100"/>
          </a:xfrm>
          <a:prstGeom prst="rect">
            <a:avLst/>
          </a:prstGeom>
        </p:spPr>
      </p:pic>
      <p:pic>
        <p:nvPicPr>
          <p:cNvPr id="8" name="Picture 7">
            <a:extLst>
              <a:ext uri="{FF2B5EF4-FFF2-40B4-BE49-F238E27FC236}">
                <a16:creationId xmlns:a16="http://schemas.microsoft.com/office/drawing/2014/main" id="{FDF42CB6-2D0F-88DB-09E5-2D97F3E503A4}"/>
              </a:ext>
            </a:extLst>
          </p:cNvPr>
          <p:cNvPicPr>
            <a:picLocks noChangeAspect="1"/>
          </p:cNvPicPr>
          <p:nvPr/>
        </p:nvPicPr>
        <p:blipFill>
          <a:blip r:embed="rId6"/>
          <a:stretch>
            <a:fillRect/>
          </a:stretch>
        </p:blipFill>
        <p:spPr>
          <a:xfrm>
            <a:off x="156078" y="5218701"/>
            <a:ext cx="5626100" cy="952500"/>
          </a:xfrm>
          <a:prstGeom prst="rect">
            <a:avLst/>
          </a:prstGeom>
        </p:spPr>
      </p:pic>
      <p:pic>
        <p:nvPicPr>
          <p:cNvPr id="9" name="Picture 8">
            <a:extLst>
              <a:ext uri="{FF2B5EF4-FFF2-40B4-BE49-F238E27FC236}">
                <a16:creationId xmlns:a16="http://schemas.microsoft.com/office/drawing/2014/main" id="{43D1A0C3-2FFA-2C45-36A5-405E3EDFBA26}"/>
              </a:ext>
            </a:extLst>
          </p:cNvPr>
          <p:cNvPicPr>
            <a:picLocks noChangeAspect="1"/>
          </p:cNvPicPr>
          <p:nvPr/>
        </p:nvPicPr>
        <p:blipFill>
          <a:blip r:embed="rId7"/>
          <a:stretch>
            <a:fillRect/>
          </a:stretch>
        </p:blipFill>
        <p:spPr>
          <a:xfrm>
            <a:off x="5503614" y="1135232"/>
            <a:ext cx="4152900" cy="1447800"/>
          </a:xfrm>
          <a:prstGeom prst="rect">
            <a:avLst/>
          </a:prstGeom>
        </p:spPr>
      </p:pic>
      <p:pic>
        <p:nvPicPr>
          <p:cNvPr id="10" name="Picture 9">
            <a:extLst>
              <a:ext uri="{FF2B5EF4-FFF2-40B4-BE49-F238E27FC236}">
                <a16:creationId xmlns:a16="http://schemas.microsoft.com/office/drawing/2014/main" id="{44EF5FFD-F5EB-7612-E178-6989350F607E}"/>
              </a:ext>
            </a:extLst>
          </p:cNvPr>
          <p:cNvPicPr>
            <a:picLocks noChangeAspect="1"/>
          </p:cNvPicPr>
          <p:nvPr/>
        </p:nvPicPr>
        <p:blipFill>
          <a:blip r:embed="rId8"/>
          <a:stretch>
            <a:fillRect/>
          </a:stretch>
        </p:blipFill>
        <p:spPr>
          <a:xfrm>
            <a:off x="6901116" y="2941557"/>
            <a:ext cx="3467100" cy="1041400"/>
          </a:xfrm>
          <a:prstGeom prst="rect">
            <a:avLst/>
          </a:prstGeom>
        </p:spPr>
      </p:pic>
      <p:pic>
        <p:nvPicPr>
          <p:cNvPr id="11" name="Picture 10">
            <a:extLst>
              <a:ext uri="{FF2B5EF4-FFF2-40B4-BE49-F238E27FC236}">
                <a16:creationId xmlns:a16="http://schemas.microsoft.com/office/drawing/2014/main" id="{10B125AB-CE3E-CDDB-BE65-925DB1BF4313}"/>
              </a:ext>
            </a:extLst>
          </p:cNvPr>
          <p:cNvPicPr>
            <a:picLocks noChangeAspect="1"/>
          </p:cNvPicPr>
          <p:nvPr/>
        </p:nvPicPr>
        <p:blipFill>
          <a:blip r:embed="rId9"/>
          <a:stretch>
            <a:fillRect/>
          </a:stretch>
        </p:blipFill>
        <p:spPr>
          <a:xfrm>
            <a:off x="6856666" y="4222586"/>
            <a:ext cx="3556000" cy="1270000"/>
          </a:xfrm>
          <a:prstGeom prst="rect">
            <a:avLst/>
          </a:prstGeom>
        </p:spPr>
      </p:pic>
    </p:spTree>
    <p:extLst>
      <p:ext uri="{BB962C8B-B14F-4D97-AF65-F5344CB8AC3E}">
        <p14:creationId xmlns:p14="http://schemas.microsoft.com/office/powerpoint/2010/main" val="40161363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B527E-34D5-BDDF-AF50-CADFE1A46D8C}"/>
              </a:ext>
            </a:extLst>
          </p:cNvPr>
          <p:cNvSpPr>
            <a:spLocks noGrp="1"/>
          </p:cNvSpPr>
          <p:nvPr>
            <p:ph type="title"/>
          </p:nvPr>
        </p:nvSpPr>
        <p:spPr>
          <a:xfrm>
            <a:off x="838200" y="288956"/>
            <a:ext cx="10515600" cy="1325563"/>
          </a:xfrm>
        </p:spPr>
        <p:txBody>
          <a:bodyPr/>
          <a:lstStyle/>
          <a:p>
            <a:pPr algn="ctr"/>
            <a:r>
              <a:rPr lang="en-US" dirty="0"/>
              <a:t>Please check out my GitHub!</a:t>
            </a:r>
          </a:p>
        </p:txBody>
      </p:sp>
      <p:sp>
        <p:nvSpPr>
          <p:cNvPr id="5" name="TextBox 4">
            <a:extLst>
              <a:ext uri="{FF2B5EF4-FFF2-40B4-BE49-F238E27FC236}">
                <a16:creationId xmlns:a16="http://schemas.microsoft.com/office/drawing/2014/main" id="{261E7D58-A0E0-D485-C66C-FC93080ACD5A}"/>
              </a:ext>
            </a:extLst>
          </p:cNvPr>
          <p:cNvSpPr txBox="1"/>
          <p:nvPr/>
        </p:nvSpPr>
        <p:spPr>
          <a:xfrm>
            <a:off x="6515100" y="1685587"/>
            <a:ext cx="6100010" cy="523220"/>
          </a:xfrm>
          <a:prstGeom prst="rect">
            <a:avLst/>
          </a:prstGeom>
          <a:noFill/>
        </p:spPr>
        <p:txBody>
          <a:bodyPr wrap="square">
            <a:spAutoFit/>
          </a:bodyPr>
          <a:lstStyle/>
          <a:p>
            <a:r>
              <a:rPr lang="en-US" sz="2800" dirty="0" err="1"/>
              <a:t>github.com</a:t>
            </a:r>
            <a:r>
              <a:rPr lang="en-US" sz="2800" dirty="0"/>
              <a:t>/</a:t>
            </a:r>
            <a:r>
              <a:rPr lang="en-US" sz="2800" dirty="0" err="1"/>
              <a:t>aidan</a:t>
            </a:r>
            <a:r>
              <a:rPr lang="en-US" sz="2800" dirty="0"/>
              <a:t>-bailey</a:t>
            </a:r>
          </a:p>
        </p:txBody>
      </p:sp>
      <p:pic>
        <p:nvPicPr>
          <p:cNvPr id="6" name="Picture 5">
            <a:extLst>
              <a:ext uri="{FF2B5EF4-FFF2-40B4-BE49-F238E27FC236}">
                <a16:creationId xmlns:a16="http://schemas.microsoft.com/office/drawing/2014/main" id="{FF8433B1-CE15-3E8A-D079-A645C87670CA}"/>
              </a:ext>
            </a:extLst>
          </p:cNvPr>
          <p:cNvPicPr>
            <a:picLocks noChangeAspect="1"/>
          </p:cNvPicPr>
          <p:nvPr/>
        </p:nvPicPr>
        <p:blipFill>
          <a:blip r:embed="rId3"/>
          <a:stretch>
            <a:fillRect/>
          </a:stretch>
        </p:blipFill>
        <p:spPr>
          <a:xfrm>
            <a:off x="7058525" y="2332589"/>
            <a:ext cx="2626895" cy="2626895"/>
          </a:xfrm>
          <a:prstGeom prst="rect">
            <a:avLst/>
          </a:prstGeom>
        </p:spPr>
      </p:pic>
      <p:pic>
        <p:nvPicPr>
          <p:cNvPr id="7" name="Picture 6">
            <a:extLst>
              <a:ext uri="{FF2B5EF4-FFF2-40B4-BE49-F238E27FC236}">
                <a16:creationId xmlns:a16="http://schemas.microsoft.com/office/drawing/2014/main" id="{50E8B089-3325-E343-E906-2936E92406BD}"/>
              </a:ext>
            </a:extLst>
          </p:cNvPr>
          <p:cNvPicPr>
            <a:picLocks noChangeAspect="1"/>
          </p:cNvPicPr>
          <p:nvPr/>
        </p:nvPicPr>
        <p:blipFill>
          <a:blip r:embed="rId4"/>
          <a:stretch>
            <a:fillRect/>
          </a:stretch>
        </p:blipFill>
        <p:spPr>
          <a:xfrm>
            <a:off x="1274679" y="1649564"/>
            <a:ext cx="3987800" cy="4889500"/>
          </a:xfrm>
          <a:prstGeom prst="rect">
            <a:avLst/>
          </a:prstGeom>
        </p:spPr>
      </p:pic>
      <p:sp>
        <p:nvSpPr>
          <p:cNvPr id="8" name="TextBox 7">
            <a:extLst>
              <a:ext uri="{FF2B5EF4-FFF2-40B4-BE49-F238E27FC236}">
                <a16:creationId xmlns:a16="http://schemas.microsoft.com/office/drawing/2014/main" id="{ED380C4F-81B3-BA84-423D-16CBDFA23A09}"/>
              </a:ext>
            </a:extLst>
          </p:cNvPr>
          <p:cNvSpPr txBox="1"/>
          <p:nvPr/>
        </p:nvSpPr>
        <p:spPr>
          <a:xfrm>
            <a:off x="6515100" y="6076992"/>
            <a:ext cx="6100010" cy="523220"/>
          </a:xfrm>
          <a:prstGeom prst="rect">
            <a:avLst/>
          </a:prstGeom>
          <a:noFill/>
        </p:spPr>
        <p:txBody>
          <a:bodyPr wrap="square">
            <a:spAutoFit/>
          </a:bodyPr>
          <a:lstStyle/>
          <a:p>
            <a:r>
              <a:rPr lang="en-US" sz="2800" dirty="0" err="1"/>
              <a:t>aidan.j.bailey@outlook.com</a:t>
            </a:r>
            <a:endParaRPr lang="en-US" sz="2800" dirty="0"/>
          </a:p>
        </p:txBody>
      </p:sp>
      <p:sp>
        <p:nvSpPr>
          <p:cNvPr id="9" name="TextBox 8">
            <a:extLst>
              <a:ext uri="{FF2B5EF4-FFF2-40B4-BE49-F238E27FC236}">
                <a16:creationId xmlns:a16="http://schemas.microsoft.com/office/drawing/2014/main" id="{4E5DEC45-7A9D-AEBA-C2F9-06FA7A0E85DF}"/>
              </a:ext>
            </a:extLst>
          </p:cNvPr>
          <p:cNvSpPr txBox="1"/>
          <p:nvPr/>
        </p:nvSpPr>
        <p:spPr>
          <a:xfrm>
            <a:off x="6929523" y="5492217"/>
            <a:ext cx="3406317" cy="584775"/>
          </a:xfrm>
          <a:prstGeom prst="rect">
            <a:avLst/>
          </a:prstGeom>
          <a:noFill/>
        </p:spPr>
        <p:txBody>
          <a:bodyPr wrap="none" rtlCol="0">
            <a:spAutoFit/>
          </a:bodyPr>
          <a:lstStyle/>
          <a:p>
            <a:r>
              <a:rPr lang="en-US" sz="3200" dirty="0"/>
              <a:t>Pop me a message!</a:t>
            </a:r>
          </a:p>
        </p:txBody>
      </p:sp>
    </p:spTree>
    <p:extLst>
      <p:ext uri="{BB962C8B-B14F-4D97-AF65-F5344CB8AC3E}">
        <p14:creationId xmlns:p14="http://schemas.microsoft.com/office/powerpoint/2010/main" val="3388775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19436DA-A979-13CB-88A7-C41C3D7BF00C}"/>
              </a:ext>
            </a:extLst>
          </p:cNvPr>
          <p:cNvSpPr>
            <a:spLocks noGrp="1"/>
          </p:cNvSpPr>
          <p:nvPr>
            <p:ph idx="1"/>
          </p:nvPr>
        </p:nvSpPr>
        <p:spPr>
          <a:xfrm>
            <a:off x="7052740" y="1022371"/>
            <a:ext cx="4890247" cy="1413906"/>
          </a:xfrm>
        </p:spPr>
        <p:txBody>
          <a:bodyPr>
            <a:normAutofit fontScale="92500" lnSpcReduction="10000"/>
          </a:bodyPr>
          <a:lstStyle/>
          <a:p>
            <a:pPr marL="0" indent="0" algn="ctr">
              <a:buNone/>
            </a:pPr>
            <a:r>
              <a:rPr lang="en-US" sz="3500" b="1" dirty="0"/>
              <a:t>Education</a:t>
            </a:r>
          </a:p>
          <a:p>
            <a:pPr marL="0" indent="0" algn="ctr">
              <a:buNone/>
            </a:pPr>
            <a:r>
              <a:rPr lang="en-US" dirty="0"/>
              <a:t>BSc </a:t>
            </a:r>
            <a:r>
              <a:rPr lang="en-US" dirty="0" err="1"/>
              <a:t>ComSci</a:t>
            </a:r>
            <a:r>
              <a:rPr lang="en-US" dirty="0"/>
              <a:t> (Hons) &amp; </a:t>
            </a:r>
            <a:r>
              <a:rPr lang="en-US" dirty="0" err="1"/>
              <a:t>ComEng</a:t>
            </a:r>
            <a:endParaRPr lang="en-US" dirty="0"/>
          </a:p>
          <a:p>
            <a:pPr marL="0" indent="0" algn="ctr">
              <a:buNone/>
            </a:pPr>
            <a:r>
              <a:rPr lang="en-US" dirty="0"/>
              <a:t>University of Cape Town</a:t>
            </a:r>
          </a:p>
        </p:txBody>
      </p:sp>
      <p:pic>
        <p:nvPicPr>
          <p:cNvPr id="4" name="Picture 3">
            <a:extLst>
              <a:ext uri="{FF2B5EF4-FFF2-40B4-BE49-F238E27FC236}">
                <a16:creationId xmlns:a16="http://schemas.microsoft.com/office/drawing/2014/main" id="{9D2DDC1D-546E-344E-0C7F-1A479EBFE685}"/>
              </a:ext>
            </a:extLst>
          </p:cNvPr>
          <p:cNvPicPr>
            <a:picLocks noChangeAspect="1"/>
          </p:cNvPicPr>
          <p:nvPr/>
        </p:nvPicPr>
        <p:blipFill>
          <a:blip r:embed="rId3"/>
          <a:stretch>
            <a:fillRect/>
          </a:stretch>
        </p:blipFill>
        <p:spPr>
          <a:xfrm>
            <a:off x="148191" y="162058"/>
            <a:ext cx="3232274" cy="3232274"/>
          </a:xfrm>
          <a:prstGeom prst="rect">
            <a:avLst/>
          </a:prstGeom>
        </p:spPr>
      </p:pic>
      <p:pic>
        <p:nvPicPr>
          <p:cNvPr id="7" name="Picture 6" descr="A black logo with lines&#10;&#10;Description automatically generated">
            <a:extLst>
              <a:ext uri="{FF2B5EF4-FFF2-40B4-BE49-F238E27FC236}">
                <a16:creationId xmlns:a16="http://schemas.microsoft.com/office/drawing/2014/main" id="{380563C0-117B-FF31-D9BF-D9A8668797B3}"/>
              </a:ext>
            </a:extLst>
          </p:cNvPr>
          <p:cNvPicPr>
            <a:picLocks noChangeAspect="1"/>
          </p:cNvPicPr>
          <p:nvPr/>
        </p:nvPicPr>
        <p:blipFill>
          <a:blip r:embed="rId4"/>
          <a:stretch>
            <a:fillRect/>
          </a:stretch>
        </p:blipFill>
        <p:spPr>
          <a:xfrm>
            <a:off x="2076093" y="4731272"/>
            <a:ext cx="1270000" cy="1270000"/>
          </a:xfrm>
          <a:prstGeom prst="rect">
            <a:avLst/>
          </a:prstGeom>
        </p:spPr>
      </p:pic>
      <p:sp>
        <p:nvSpPr>
          <p:cNvPr id="8" name="TextBox 7">
            <a:extLst>
              <a:ext uri="{FF2B5EF4-FFF2-40B4-BE49-F238E27FC236}">
                <a16:creationId xmlns:a16="http://schemas.microsoft.com/office/drawing/2014/main" id="{B8B022D8-8859-D153-60AF-60BDA615A5AD}"/>
              </a:ext>
            </a:extLst>
          </p:cNvPr>
          <p:cNvSpPr txBox="1"/>
          <p:nvPr/>
        </p:nvSpPr>
        <p:spPr>
          <a:xfrm>
            <a:off x="1538101" y="5934670"/>
            <a:ext cx="2436580" cy="923330"/>
          </a:xfrm>
          <a:prstGeom prst="rect">
            <a:avLst/>
          </a:prstGeom>
          <a:noFill/>
        </p:spPr>
        <p:txBody>
          <a:bodyPr wrap="square" rtlCol="0">
            <a:spAutoFit/>
          </a:bodyPr>
          <a:lstStyle/>
          <a:p>
            <a:pPr algn="ctr"/>
            <a:r>
              <a:rPr lang="en-US" dirty="0"/>
              <a:t>Summa Software Services</a:t>
            </a:r>
          </a:p>
          <a:p>
            <a:pPr algn="ctr"/>
            <a:r>
              <a:rPr lang="en-US" dirty="0"/>
              <a:t>(2022)</a:t>
            </a:r>
          </a:p>
        </p:txBody>
      </p:sp>
      <p:pic>
        <p:nvPicPr>
          <p:cNvPr id="10" name="Picture 9" descr="A black background with white text&#10;&#10;Description automatically generated">
            <a:extLst>
              <a:ext uri="{FF2B5EF4-FFF2-40B4-BE49-F238E27FC236}">
                <a16:creationId xmlns:a16="http://schemas.microsoft.com/office/drawing/2014/main" id="{DEB76466-C3A5-A3DA-2411-0AD92ABFFAD8}"/>
              </a:ext>
            </a:extLst>
          </p:cNvPr>
          <p:cNvPicPr>
            <a:picLocks noChangeAspect="1"/>
          </p:cNvPicPr>
          <p:nvPr/>
        </p:nvPicPr>
        <p:blipFill>
          <a:blip r:embed="rId5"/>
          <a:stretch>
            <a:fillRect/>
          </a:stretch>
        </p:blipFill>
        <p:spPr>
          <a:xfrm>
            <a:off x="3767653" y="4702606"/>
            <a:ext cx="2784572" cy="1325563"/>
          </a:xfrm>
          <a:prstGeom prst="rect">
            <a:avLst/>
          </a:prstGeom>
        </p:spPr>
      </p:pic>
      <p:sp>
        <p:nvSpPr>
          <p:cNvPr id="11" name="TextBox 10">
            <a:extLst>
              <a:ext uri="{FF2B5EF4-FFF2-40B4-BE49-F238E27FC236}">
                <a16:creationId xmlns:a16="http://schemas.microsoft.com/office/drawing/2014/main" id="{FC4DCBC0-C94C-039A-2D68-AB09DF387FA6}"/>
              </a:ext>
            </a:extLst>
          </p:cNvPr>
          <p:cNvSpPr txBox="1"/>
          <p:nvPr/>
        </p:nvSpPr>
        <p:spPr>
          <a:xfrm>
            <a:off x="3883918" y="5827286"/>
            <a:ext cx="2784572" cy="646331"/>
          </a:xfrm>
          <a:prstGeom prst="rect">
            <a:avLst/>
          </a:prstGeom>
          <a:noFill/>
        </p:spPr>
        <p:txBody>
          <a:bodyPr wrap="square" rtlCol="0">
            <a:spAutoFit/>
          </a:bodyPr>
          <a:lstStyle/>
          <a:p>
            <a:pPr algn="ctr"/>
            <a:r>
              <a:rPr lang="en-US" dirty="0" err="1"/>
              <a:t>Ankerdata</a:t>
            </a:r>
            <a:r>
              <a:rPr lang="en-US" dirty="0"/>
              <a:t> Development</a:t>
            </a:r>
          </a:p>
          <a:p>
            <a:pPr algn="ctr"/>
            <a:r>
              <a:rPr lang="en-US" dirty="0"/>
              <a:t>(2023)</a:t>
            </a:r>
          </a:p>
        </p:txBody>
      </p:sp>
      <p:pic>
        <p:nvPicPr>
          <p:cNvPr id="1030" name="Picture 6">
            <a:extLst>
              <a:ext uri="{FF2B5EF4-FFF2-40B4-BE49-F238E27FC236}">
                <a16:creationId xmlns:a16="http://schemas.microsoft.com/office/drawing/2014/main" id="{CEBFCD23-B3C2-B52F-1495-33AE029E7E7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15207" y="4069387"/>
            <a:ext cx="3493063" cy="1497742"/>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36A244E-B16C-4296-2899-6F3226E78C7D}"/>
              </a:ext>
            </a:extLst>
          </p:cNvPr>
          <p:cNvSpPr txBox="1"/>
          <p:nvPr/>
        </p:nvSpPr>
        <p:spPr>
          <a:xfrm>
            <a:off x="8342737" y="5604138"/>
            <a:ext cx="2375647" cy="646331"/>
          </a:xfrm>
          <a:prstGeom prst="rect">
            <a:avLst/>
          </a:prstGeom>
          <a:noFill/>
        </p:spPr>
        <p:txBody>
          <a:bodyPr wrap="square" rtlCol="0">
            <a:spAutoFit/>
          </a:bodyPr>
          <a:lstStyle/>
          <a:p>
            <a:pPr algn="ctr"/>
            <a:r>
              <a:rPr lang="en-US" dirty="0"/>
              <a:t>MSc by dissertation</a:t>
            </a:r>
          </a:p>
          <a:p>
            <a:pPr algn="ctr"/>
            <a:r>
              <a:rPr lang="en-US" dirty="0"/>
              <a:t>(2024-)</a:t>
            </a:r>
          </a:p>
        </p:txBody>
      </p:sp>
      <p:sp>
        <p:nvSpPr>
          <p:cNvPr id="15" name="TextBox 14">
            <a:extLst>
              <a:ext uri="{FF2B5EF4-FFF2-40B4-BE49-F238E27FC236}">
                <a16:creationId xmlns:a16="http://schemas.microsoft.com/office/drawing/2014/main" id="{BCECDABF-4825-0E49-609A-873D853E3717}"/>
              </a:ext>
            </a:extLst>
          </p:cNvPr>
          <p:cNvSpPr txBox="1"/>
          <p:nvPr/>
        </p:nvSpPr>
        <p:spPr>
          <a:xfrm>
            <a:off x="135090" y="3415165"/>
            <a:ext cx="3298595" cy="677108"/>
          </a:xfrm>
          <a:prstGeom prst="rect">
            <a:avLst/>
          </a:prstGeom>
          <a:noFill/>
        </p:spPr>
        <p:txBody>
          <a:bodyPr wrap="none" rtlCol="0">
            <a:spAutoFit/>
          </a:bodyPr>
          <a:lstStyle/>
          <a:p>
            <a:pPr algn="ctr"/>
            <a:r>
              <a:rPr lang="en-US" sz="2000" dirty="0"/>
              <a:t>Aidan Bailey (2008)</a:t>
            </a:r>
          </a:p>
          <a:p>
            <a:r>
              <a:rPr lang="en-US" dirty="0"/>
              <a:t>“Young child sitting at computer”</a:t>
            </a:r>
          </a:p>
        </p:txBody>
      </p:sp>
      <p:sp>
        <p:nvSpPr>
          <p:cNvPr id="16" name="TextBox 15">
            <a:extLst>
              <a:ext uri="{FF2B5EF4-FFF2-40B4-BE49-F238E27FC236}">
                <a16:creationId xmlns:a16="http://schemas.microsoft.com/office/drawing/2014/main" id="{C1F9D719-C65A-091F-9AED-E54ED8ACE12E}"/>
              </a:ext>
            </a:extLst>
          </p:cNvPr>
          <p:cNvSpPr txBox="1"/>
          <p:nvPr/>
        </p:nvSpPr>
        <p:spPr>
          <a:xfrm>
            <a:off x="1964153" y="4086947"/>
            <a:ext cx="2286203" cy="646331"/>
          </a:xfrm>
          <a:prstGeom prst="rect">
            <a:avLst/>
          </a:prstGeom>
          <a:noFill/>
        </p:spPr>
        <p:txBody>
          <a:bodyPr wrap="none" rtlCol="0">
            <a:spAutoFit/>
          </a:bodyPr>
          <a:lstStyle/>
          <a:p>
            <a:r>
              <a:rPr lang="en-US" sz="3600" b="1" dirty="0"/>
              <a:t>Experience</a:t>
            </a:r>
            <a:endParaRPr lang="en-US" sz="2400" b="1" dirty="0"/>
          </a:p>
        </p:txBody>
      </p:sp>
      <p:pic>
        <p:nvPicPr>
          <p:cNvPr id="1034" name="Picture 10">
            <a:extLst>
              <a:ext uri="{FF2B5EF4-FFF2-40B4-BE49-F238E27FC236}">
                <a16:creationId xmlns:a16="http://schemas.microsoft.com/office/drawing/2014/main" id="{94E7EA5F-904B-75FE-0BA8-0330A612964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9642" y="4965223"/>
            <a:ext cx="1472479" cy="119806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E61D6FD5-D926-BAA2-1527-D6D2CEACA1D6}"/>
              </a:ext>
            </a:extLst>
          </p:cNvPr>
          <p:cNvSpPr txBox="1"/>
          <p:nvPr/>
        </p:nvSpPr>
        <p:spPr>
          <a:xfrm>
            <a:off x="-205101" y="6168621"/>
            <a:ext cx="2436580" cy="646331"/>
          </a:xfrm>
          <a:prstGeom prst="rect">
            <a:avLst/>
          </a:prstGeom>
          <a:noFill/>
        </p:spPr>
        <p:txBody>
          <a:bodyPr wrap="square" rtlCol="0">
            <a:spAutoFit/>
          </a:bodyPr>
          <a:lstStyle/>
          <a:p>
            <a:pPr algn="ctr"/>
            <a:r>
              <a:rPr lang="en-US" dirty="0"/>
              <a:t>Full Stack</a:t>
            </a:r>
          </a:p>
          <a:p>
            <a:pPr algn="ctr"/>
            <a:r>
              <a:rPr lang="en-US" dirty="0"/>
              <a:t>(2020/2021)</a:t>
            </a:r>
          </a:p>
        </p:txBody>
      </p:sp>
      <p:sp>
        <p:nvSpPr>
          <p:cNvPr id="20" name="TextBox 19">
            <a:extLst>
              <a:ext uri="{FF2B5EF4-FFF2-40B4-BE49-F238E27FC236}">
                <a16:creationId xmlns:a16="http://schemas.microsoft.com/office/drawing/2014/main" id="{2418547A-100F-97AF-AC12-5F0A96FB80CF}"/>
              </a:ext>
            </a:extLst>
          </p:cNvPr>
          <p:cNvSpPr txBox="1"/>
          <p:nvPr/>
        </p:nvSpPr>
        <p:spPr>
          <a:xfrm>
            <a:off x="7648132" y="3236505"/>
            <a:ext cx="3627211" cy="646331"/>
          </a:xfrm>
          <a:prstGeom prst="rect">
            <a:avLst/>
          </a:prstGeom>
          <a:noFill/>
        </p:spPr>
        <p:txBody>
          <a:bodyPr wrap="none" rtlCol="0">
            <a:spAutoFit/>
          </a:bodyPr>
          <a:lstStyle/>
          <a:p>
            <a:r>
              <a:rPr lang="en-US" sz="3600" b="1" dirty="0"/>
              <a:t>Immediate Future</a:t>
            </a:r>
            <a:endParaRPr lang="en-US" sz="2400" b="1" dirty="0"/>
          </a:p>
        </p:txBody>
      </p:sp>
      <p:pic>
        <p:nvPicPr>
          <p:cNvPr id="23" name="Picture 22">
            <a:extLst>
              <a:ext uri="{FF2B5EF4-FFF2-40B4-BE49-F238E27FC236}">
                <a16:creationId xmlns:a16="http://schemas.microsoft.com/office/drawing/2014/main" id="{AA1D5AA7-C314-AD73-BC68-02F6108127C8}"/>
              </a:ext>
            </a:extLst>
          </p:cNvPr>
          <p:cNvPicPr>
            <a:picLocks noChangeAspect="1"/>
          </p:cNvPicPr>
          <p:nvPr/>
        </p:nvPicPr>
        <p:blipFill rotWithShape="1">
          <a:blip r:embed="rId8"/>
          <a:srcRect l="3244" t="4423" r="37132" b="15"/>
          <a:stretch/>
        </p:blipFill>
        <p:spPr>
          <a:xfrm>
            <a:off x="3643320" y="162058"/>
            <a:ext cx="3028049" cy="3232274"/>
          </a:xfrm>
          <a:prstGeom prst="rect">
            <a:avLst/>
          </a:prstGeom>
        </p:spPr>
      </p:pic>
      <p:sp>
        <p:nvSpPr>
          <p:cNvPr id="24" name="TextBox 23">
            <a:extLst>
              <a:ext uri="{FF2B5EF4-FFF2-40B4-BE49-F238E27FC236}">
                <a16:creationId xmlns:a16="http://schemas.microsoft.com/office/drawing/2014/main" id="{377ACC57-CB17-069C-116B-81E2B22AB018}"/>
              </a:ext>
            </a:extLst>
          </p:cNvPr>
          <p:cNvSpPr txBox="1"/>
          <p:nvPr/>
        </p:nvSpPr>
        <p:spPr>
          <a:xfrm>
            <a:off x="3572603" y="3395133"/>
            <a:ext cx="3048783" cy="677108"/>
          </a:xfrm>
          <a:prstGeom prst="rect">
            <a:avLst/>
          </a:prstGeom>
          <a:noFill/>
        </p:spPr>
        <p:txBody>
          <a:bodyPr wrap="none" rtlCol="0">
            <a:spAutoFit/>
          </a:bodyPr>
          <a:lstStyle/>
          <a:p>
            <a:pPr algn="ctr"/>
            <a:r>
              <a:rPr lang="en-US" sz="2000" dirty="0"/>
              <a:t>Aidan Bailey (2019)</a:t>
            </a:r>
          </a:p>
          <a:p>
            <a:r>
              <a:rPr lang="en-US" dirty="0"/>
              <a:t>“Old child sitting at computer”</a:t>
            </a:r>
          </a:p>
        </p:txBody>
      </p:sp>
    </p:spTree>
    <p:extLst>
      <p:ext uri="{BB962C8B-B14F-4D97-AF65-F5344CB8AC3E}">
        <p14:creationId xmlns:p14="http://schemas.microsoft.com/office/powerpoint/2010/main" val="35698369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D2DDD51-B716-09C1-1A9B-9B71265C533B}"/>
              </a:ext>
            </a:extLst>
          </p:cNvPr>
          <p:cNvSpPr>
            <a:spLocks noGrp="1"/>
          </p:cNvSpPr>
          <p:nvPr>
            <p:ph type="title"/>
          </p:nvPr>
        </p:nvSpPr>
        <p:spPr>
          <a:xfrm>
            <a:off x="838200" y="214653"/>
            <a:ext cx="10515600" cy="1325563"/>
          </a:xfrm>
        </p:spPr>
        <p:txBody>
          <a:bodyPr/>
          <a:lstStyle/>
          <a:p>
            <a:pPr algn="ctr"/>
            <a:r>
              <a:rPr lang="en-US" dirty="0"/>
              <a:t>Logic &amp; Me</a:t>
            </a:r>
          </a:p>
        </p:txBody>
      </p:sp>
      <p:pic>
        <p:nvPicPr>
          <p:cNvPr id="8" name="Picture 7">
            <a:extLst>
              <a:ext uri="{FF2B5EF4-FFF2-40B4-BE49-F238E27FC236}">
                <a16:creationId xmlns:a16="http://schemas.microsoft.com/office/drawing/2014/main" id="{9B760AA0-CEB7-1934-6A89-188D035B64A0}"/>
              </a:ext>
            </a:extLst>
          </p:cNvPr>
          <p:cNvPicPr>
            <a:picLocks noChangeAspect="1"/>
          </p:cNvPicPr>
          <p:nvPr/>
        </p:nvPicPr>
        <p:blipFill>
          <a:blip r:embed="rId3"/>
          <a:stretch>
            <a:fillRect/>
          </a:stretch>
        </p:blipFill>
        <p:spPr>
          <a:xfrm>
            <a:off x="561626" y="1679399"/>
            <a:ext cx="7546348" cy="2655534"/>
          </a:xfrm>
          <a:prstGeom prst="rect">
            <a:avLst/>
          </a:prstGeom>
        </p:spPr>
      </p:pic>
      <p:pic>
        <p:nvPicPr>
          <p:cNvPr id="9" name="Picture 8">
            <a:extLst>
              <a:ext uri="{FF2B5EF4-FFF2-40B4-BE49-F238E27FC236}">
                <a16:creationId xmlns:a16="http://schemas.microsoft.com/office/drawing/2014/main" id="{090558BC-AADE-9AE7-F42A-26F186E5D9D7}"/>
              </a:ext>
            </a:extLst>
          </p:cNvPr>
          <p:cNvPicPr>
            <a:picLocks noChangeAspect="1"/>
          </p:cNvPicPr>
          <p:nvPr/>
        </p:nvPicPr>
        <p:blipFill>
          <a:blip r:embed="rId4"/>
          <a:stretch>
            <a:fillRect/>
          </a:stretch>
        </p:blipFill>
        <p:spPr>
          <a:xfrm>
            <a:off x="561626" y="365125"/>
            <a:ext cx="2994378" cy="963708"/>
          </a:xfrm>
          <a:prstGeom prst="rect">
            <a:avLst/>
          </a:prstGeom>
        </p:spPr>
      </p:pic>
      <p:pic>
        <p:nvPicPr>
          <p:cNvPr id="10" name="Picture 9">
            <a:extLst>
              <a:ext uri="{FF2B5EF4-FFF2-40B4-BE49-F238E27FC236}">
                <a16:creationId xmlns:a16="http://schemas.microsoft.com/office/drawing/2014/main" id="{929ADCFF-5C8C-BBBE-2463-B7F1A85113B6}"/>
              </a:ext>
            </a:extLst>
          </p:cNvPr>
          <p:cNvPicPr>
            <a:picLocks noChangeAspect="1"/>
          </p:cNvPicPr>
          <p:nvPr/>
        </p:nvPicPr>
        <p:blipFill>
          <a:blip r:embed="rId5"/>
          <a:stretch>
            <a:fillRect/>
          </a:stretch>
        </p:blipFill>
        <p:spPr>
          <a:xfrm>
            <a:off x="561626" y="4594580"/>
            <a:ext cx="7546348" cy="2005740"/>
          </a:xfrm>
          <a:prstGeom prst="rect">
            <a:avLst/>
          </a:prstGeom>
        </p:spPr>
      </p:pic>
      <p:sp>
        <p:nvSpPr>
          <p:cNvPr id="12" name="TextBox 11">
            <a:extLst>
              <a:ext uri="{FF2B5EF4-FFF2-40B4-BE49-F238E27FC236}">
                <a16:creationId xmlns:a16="http://schemas.microsoft.com/office/drawing/2014/main" id="{3B4D4895-C9D8-89FD-43AD-66E5CE01CEC5}"/>
              </a:ext>
            </a:extLst>
          </p:cNvPr>
          <p:cNvSpPr txBox="1"/>
          <p:nvPr/>
        </p:nvSpPr>
        <p:spPr>
          <a:xfrm>
            <a:off x="8771467" y="1786905"/>
            <a:ext cx="2737555" cy="5016758"/>
          </a:xfrm>
          <a:prstGeom prst="rect">
            <a:avLst/>
          </a:prstGeom>
          <a:noFill/>
        </p:spPr>
        <p:txBody>
          <a:bodyPr wrap="square" rtlCol="0">
            <a:spAutoFit/>
          </a:bodyPr>
          <a:lstStyle/>
          <a:p>
            <a:pPr marL="285750" indent="-285750">
              <a:buFont typeface="Arial" panose="020B0604020202020204" pitchFamily="34" charset="0"/>
              <a:buChar char="•"/>
            </a:pPr>
            <a:r>
              <a:rPr lang="en-US" sz="3200" dirty="0"/>
              <a:t>Rust</a:t>
            </a:r>
          </a:p>
          <a:p>
            <a:pPr marL="285750" indent="-285750">
              <a:buFont typeface="Arial" panose="020B0604020202020204" pitchFamily="34" charset="0"/>
              <a:buChar char="•"/>
            </a:pPr>
            <a:r>
              <a:rPr lang="en-US" sz="3200" dirty="0"/>
              <a:t>Scala</a:t>
            </a:r>
          </a:p>
          <a:p>
            <a:pPr marL="285750" indent="-285750">
              <a:buFont typeface="Arial" panose="020B0604020202020204" pitchFamily="34" charset="0"/>
              <a:buChar char="•"/>
            </a:pPr>
            <a:r>
              <a:rPr lang="en-US" sz="3200" dirty="0"/>
              <a:t>Python</a:t>
            </a:r>
          </a:p>
          <a:p>
            <a:pPr marL="285750" indent="-285750">
              <a:buFont typeface="Arial" panose="020B0604020202020204" pitchFamily="34" charset="0"/>
              <a:buChar char="•"/>
            </a:pPr>
            <a:r>
              <a:rPr lang="en-US" sz="3200" dirty="0"/>
              <a:t>Julia</a:t>
            </a:r>
          </a:p>
          <a:p>
            <a:pPr marL="285750" indent="-285750">
              <a:buFont typeface="Arial" panose="020B0604020202020204" pitchFamily="34" charset="0"/>
              <a:buChar char="•"/>
            </a:pPr>
            <a:r>
              <a:rPr lang="en-US" sz="3200" dirty="0"/>
              <a:t>Haskell</a:t>
            </a:r>
          </a:p>
          <a:p>
            <a:pPr marL="285750" indent="-285750">
              <a:buFont typeface="Arial" panose="020B0604020202020204" pitchFamily="34" charset="0"/>
              <a:buChar char="•"/>
            </a:pPr>
            <a:r>
              <a:rPr lang="en-US" sz="3200" dirty="0"/>
              <a:t>C++</a:t>
            </a:r>
          </a:p>
          <a:p>
            <a:pPr marL="285750" indent="-285750">
              <a:buFont typeface="Arial" panose="020B0604020202020204" pitchFamily="34" charset="0"/>
              <a:buChar char="•"/>
            </a:pPr>
            <a:r>
              <a:rPr lang="en-US" sz="3200" dirty="0"/>
              <a:t>C#</a:t>
            </a:r>
          </a:p>
          <a:p>
            <a:pPr marL="285750" indent="-285750">
              <a:buFont typeface="Arial" panose="020B0604020202020204" pitchFamily="34" charset="0"/>
              <a:buChar char="•"/>
            </a:pPr>
            <a:r>
              <a:rPr lang="en-US" sz="3200" dirty="0"/>
              <a:t>Java</a:t>
            </a:r>
          </a:p>
          <a:p>
            <a:pPr marL="285750" indent="-285750">
              <a:buFont typeface="Arial" panose="020B0604020202020204" pitchFamily="34" charset="0"/>
              <a:buChar char="•"/>
            </a:pPr>
            <a:r>
              <a:rPr lang="en-US" sz="3200" dirty="0"/>
              <a:t>Delphi</a:t>
            </a:r>
          </a:p>
          <a:p>
            <a:endParaRPr lang="en-US" sz="3200" dirty="0"/>
          </a:p>
        </p:txBody>
      </p:sp>
      <p:pic>
        <p:nvPicPr>
          <p:cNvPr id="13" name="Picture 12">
            <a:extLst>
              <a:ext uri="{FF2B5EF4-FFF2-40B4-BE49-F238E27FC236}">
                <a16:creationId xmlns:a16="http://schemas.microsoft.com/office/drawing/2014/main" id="{4F21263A-6A98-1CC5-C80C-284269CF511D}"/>
              </a:ext>
            </a:extLst>
          </p:cNvPr>
          <p:cNvPicPr>
            <a:picLocks noChangeAspect="1"/>
          </p:cNvPicPr>
          <p:nvPr/>
        </p:nvPicPr>
        <p:blipFill>
          <a:blip r:embed="rId6"/>
          <a:stretch>
            <a:fillRect/>
          </a:stretch>
        </p:blipFill>
        <p:spPr>
          <a:xfrm>
            <a:off x="10483850" y="365125"/>
            <a:ext cx="1708150" cy="1708150"/>
          </a:xfrm>
          <a:prstGeom prst="rect">
            <a:avLst/>
          </a:prstGeom>
        </p:spPr>
      </p:pic>
    </p:spTree>
    <p:extLst>
      <p:ext uri="{BB962C8B-B14F-4D97-AF65-F5344CB8AC3E}">
        <p14:creationId xmlns:p14="http://schemas.microsoft.com/office/powerpoint/2010/main" val="2104716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32628-5113-68A5-C559-CD8270206CB1}"/>
              </a:ext>
            </a:extLst>
          </p:cNvPr>
          <p:cNvSpPr>
            <a:spLocks noGrp="1"/>
          </p:cNvSpPr>
          <p:nvPr>
            <p:ph type="title"/>
          </p:nvPr>
        </p:nvSpPr>
        <p:spPr>
          <a:xfrm>
            <a:off x="838200" y="197222"/>
            <a:ext cx="10515600" cy="1325563"/>
          </a:xfrm>
        </p:spPr>
        <p:txBody>
          <a:bodyPr/>
          <a:lstStyle/>
          <a:p>
            <a:pPr algn="ctr"/>
            <a:r>
              <a:rPr lang="en-US" dirty="0"/>
              <a:t>My Logical Side Projects</a:t>
            </a:r>
          </a:p>
        </p:txBody>
      </p:sp>
      <p:pic>
        <p:nvPicPr>
          <p:cNvPr id="11" name="Picture 10">
            <a:extLst>
              <a:ext uri="{FF2B5EF4-FFF2-40B4-BE49-F238E27FC236}">
                <a16:creationId xmlns:a16="http://schemas.microsoft.com/office/drawing/2014/main" id="{B1C0C39C-C9B4-182B-6AC6-4D9C0943E43A}"/>
              </a:ext>
            </a:extLst>
          </p:cNvPr>
          <p:cNvPicPr>
            <a:picLocks noChangeAspect="1"/>
          </p:cNvPicPr>
          <p:nvPr/>
        </p:nvPicPr>
        <p:blipFill>
          <a:blip r:embed="rId3"/>
          <a:stretch>
            <a:fillRect/>
          </a:stretch>
        </p:blipFill>
        <p:spPr>
          <a:xfrm>
            <a:off x="6292161" y="3626988"/>
            <a:ext cx="4800600" cy="1244600"/>
          </a:xfrm>
          <a:prstGeom prst="rect">
            <a:avLst/>
          </a:prstGeom>
        </p:spPr>
      </p:pic>
      <p:pic>
        <p:nvPicPr>
          <p:cNvPr id="12" name="Picture 11">
            <a:extLst>
              <a:ext uri="{FF2B5EF4-FFF2-40B4-BE49-F238E27FC236}">
                <a16:creationId xmlns:a16="http://schemas.microsoft.com/office/drawing/2014/main" id="{6BAE0F7C-B04C-3DF0-13E1-2970E69F6E66}"/>
              </a:ext>
            </a:extLst>
          </p:cNvPr>
          <p:cNvPicPr>
            <a:picLocks noChangeAspect="1"/>
          </p:cNvPicPr>
          <p:nvPr/>
        </p:nvPicPr>
        <p:blipFill>
          <a:blip r:embed="rId4"/>
          <a:stretch>
            <a:fillRect/>
          </a:stretch>
        </p:blipFill>
        <p:spPr>
          <a:xfrm>
            <a:off x="6292161" y="1640388"/>
            <a:ext cx="5746449" cy="1864034"/>
          </a:xfrm>
          <a:prstGeom prst="rect">
            <a:avLst/>
          </a:prstGeom>
        </p:spPr>
      </p:pic>
      <p:pic>
        <p:nvPicPr>
          <p:cNvPr id="13" name="Picture 12">
            <a:extLst>
              <a:ext uri="{FF2B5EF4-FFF2-40B4-BE49-F238E27FC236}">
                <a16:creationId xmlns:a16="http://schemas.microsoft.com/office/drawing/2014/main" id="{B0DD1564-F8E2-3C95-D892-612A9E9380EF}"/>
              </a:ext>
            </a:extLst>
          </p:cNvPr>
          <p:cNvPicPr>
            <a:picLocks noChangeAspect="1"/>
          </p:cNvPicPr>
          <p:nvPr/>
        </p:nvPicPr>
        <p:blipFill>
          <a:blip r:embed="rId5"/>
          <a:stretch>
            <a:fillRect/>
          </a:stretch>
        </p:blipFill>
        <p:spPr>
          <a:xfrm>
            <a:off x="75495" y="3474588"/>
            <a:ext cx="5918200" cy="1549400"/>
          </a:xfrm>
          <a:prstGeom prst="rect">
            <a:avLst/>
          </a:prstGeom>
        </p:spPr>
      </p:pic>
      <p:pic>
        <p:nvPicPr>
          <p:cNvPr id="14" name="Picture 13">
            <a:extLst>
              <a:ext uri="{FF2B5EF4-FFF2-40B4-BE49-F238E27FC236}">
                <a16:creationId xmlns:a16="http://schemas.microsoft.com/office/drawing/2014/main" id="{AFF52582-8E6B-3EA7-E2F8-00B3CAF67F94}"/>
              </a:ext>
            </a:extLst>
          </p:cNvPr>
          <p:cNvPicPr>
            <a:picLocks noChangeAspect="1"/>
          </p:cNvPicPr>
          <p:nvPr/>
        </p:nvPicPr>
        <p:blipFill>
          <a:blip r:embed="rId6"/>
          <a:stretch>
            <a:fillRect/>
          </a:stretch>
        </p:blipFill>
        <p:spPr>
          <a:xfrm>
            <a:off x="75495" y="5155528"/>
            <a:ext cx="5360777" cy="1226529"/>
          </a:xfrm>
          <a:prstGeom prst="rect">
            <a:avLst/>
          </a:prstGeom>
        </p:spPr>
      </p:pic>
      <p:pic>
        <p:nvPicPr>
          <p:cNvPr id="15" name="Picture 14">
            <a:extLst>
              <a:ext uri="{FF2B5EF4-FFF2-40B4-BE49-F238E27FC236}">
                <a16:creationId xmlns:a16="http://schemas.microsoft.com/office/drawing/2014/main" id="{330DAE7B-E3A4-8305-7F71-4FED38DD81D7}"/>
              </a:ext>
            </a:extLst>
          </p:cNvPr>
          <p:cNvPicPr>
            <a:picLocks noChangeAspect="1"/>
          </p:cNvPicPr>
          <p:nvPr/>
        </p:nvPicPr>
        <p:blipFill>
          <a:blip r:embed="rId7"/>
          <a:stretch>
            <a:fillRect/>
          </a:stretch>
        </p:blipFill>
        <p:spPr>
          <a:xfrm>
            <a:off x="6292161" y="4994154"/>
            <a:ext cx="5360777" cy="1605023"/>
          </a:xfrm>
          <a:prstGeom prst="rect">
            <a:avLst/>
          </a:prstGeom>
        </p:spPr>
      </p:pic>
      <p:pic>
        <p:nvPicPr>
          <p:cNvPr id="17" name="Picture 16">
            <a:extLst>
              <a:ext uri="{FF2B5EF4-FFF2-40B4-BE49-F238E27FC236}">
                <a16:creationId xmlns:a16="http://schemas.microsoft.com/office/drawing/2014/main" id="{B5C67E0B-9414-2790-3F55-E7F8F06EA620}"/>
              </a:ext>
            </a:extLst>
          </p:cNvPr>
          <p:cNvPicPr>
            <a:picLocks noChangeAspect="1"/>
          </p:cNvPicPr>
          <p:nvPr/>
        </p:nvPicPr>
        <p:blipFill>
          <a:blip r:embed="rId8"/>
          <a:stretch>
            <a:fillRect/>
          </a:stretch>
        </p:blipFill>
        <p:spPr>
          <a:xfrm>
            <a:off x="75495" y="1819048"/>
            <a:ext cx="6108700" cy="1524000"/>
          </a:xfrm>
          <a:prstGeom prst="rect">
            <a:avLst/>
          </a:prstGeom>
        </p:spPr>
      </p:pic>
    </p:spTree>
    <p:extLst>
      <p:ext uri="{BB962C8B-B14F-4D97-AF65-F5344CB8AC3E}">
        <p14:creationId xmlns:p14="http://schemas.microsoft.com/office/powerpoint/2010/main" val="2559299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8418F5-987B-9DDC-A156-669BAB44ED60}"/>
              </a:ext>
            </a:extLst>
          </p:cNvPr>
          <p:cNvSpPr>
            <a:spLocks noGrp="1"/>
          </p:cNvSpPr>
          <p:nvPr>
            <p:ph type="title"/>
          </p:nvPr>
        </p:nvSpPr>
        <p:spPr/>
        <p:txBody>
          <a:bodyPr/>
          <a:lstStyle/>
          <a:p>
            <a:r>
              <a:rPr lang="en-US" dirty="0" err="1"/>
              <a:t>HasKLM</a:t>
            </a:r>
            <a:endParaRPr lang="en-US" dirty="0"/>
          </a:p>
        </p:txBody>
      </p:sp>
      <p:pic>
        <p:nvPicPr>
          <p:cNvPr id="4" name="Picture 3">
            <a:extLst>
              <a:ext uri="{FF2B5EF4-FFF2-40B4-BE49-F238E27FC236}">
                <a16:creationId xmlns:a16="http://schemas.microsoft.com/office/drawing/2014/main" id="{64C6964B-758C-517E-E10F-4FE6AAC34DA8}"/>
              </a:ext>
            </a:extLst>
          </p:cNvPr>
          <p:cNvPicPr>
            <a:picLocks noChangeAspect="1"/>
          </p:cNvPicPr>
          <p:nvPr/>
        </p:nvPicPr>
        <p:blipFill>
          <a:blip r:embed="rId3"/>
          <a:stretch>
            <a:fillRect/>
          </a:stretch>
        </p:blipFill>
        <p:spPr>
          <a:xfrm>
            <a:off x="10093492" y="0"/>
            <a:ext cx="2098508" cy="2098508"/>
          </a:xfrm>
          <a:prstGeom prst="rect">
            <a:avLst/>
          </a:prstGeom>
        </p:spPr>
      </p:pic>
      <p:sp>
        <p:nvSpPr>
          <p:cNvPr id="5" name="TextBox 4">
            <a:extLst>
              <a:ext uri="{FF2B5EF4-FFF2-40B4-BE49-F238E27FC236}">
                <a16:creationId xmlns:a16="http://schemas.microsoft.com/office/drawing/2014/main" id="{25EC1A37-FC6F-B143-565F-0BF72FCA4D4A}"/>
              </a:ext>
            </a:extLst>
          </p:cNvPr>
          <p:cNvSpPr txBox="1"/>
          <p:nvPr/>
        </p:nvSpPr>
        <p:spPr>
          <a:xfrm>
            <a:off x="838200" y="1227221"/>
            <a:ext cx="4181529" cy="400110"/>
          </a:xfrm>
          <a:prstGeom prst="rect">
            <a:avLst/>
          </a:prstGeom>
          <a:noFill/>
        </p:spPr>
        <p:txBody>
          <a:bodyPr wrap="none" rtlCol="0">
            <a:spAutoFit/>
          </a:bodyPr>
          <a:lstStyle/>
          <a:p>
            <a:r>
              <a:rPr lang="en-US" sz="2000" dirty="0"/>
              <a:t>A functional, pure defeasible-reasoner</a:t>
            </a:r>
          </a:p>
        </p:txBody>
      </p:sp>
      <p:pic>
        <p:nvPicPr>
          <p:cNvPr id="7" name="Picture 6">
            <a:extLst>
              <a:ext uri="{FF2B5EF4-FFF2-40B4-BE49-F238E27FC236}">
                <a16:creationId xmlns:a16="http://schemas.microsoft.com/office/drawing/2014/main" id="{40721CF4-8EF0-9867-9FB4-4FE109E0BBA2}"/>
              </a:ext>
            </a:extLst>
          </p:cNvPr>
          <p:cNvPicPr>
            <a:picLocks noChangeAspect="1"/>
          </p:cNvPicPr>
          <p:nvPr/>
        </p:nvPicPr>
        <p:blipFill>
          <a:blip r:embed="rId4"/>
          <a:stretch>
            <a:fillRect/>
          </a:stretch>
        </p:blipFill>
        <p:spPr>
          <a:xfrm>
            <a:off x="202524" y="1804736"/>
            <a:ext cx="4817205" cy="4826669"/>
          </a:xfrm>
          <a:prstGeom prst="rect">
            <a:avLst/>
          </a:prstGeom>
        </p:spPr>
      </p:pic>
      <p:pic>
        <p:nvPicPr>
          <p:cNvPr id="8" name="Picture 7">
            <a:extLst>
              <a:ext uri="{FF2B5EF4-FFF2-40B4-BE49-F238E27FC236}">
                <a16:creationId xmlns:a16="http://schemas.microsoft.com/office/drawing/2014/main" id="{0CE09763-EAF7-D1B6-7B01-47CC474031AB}"/>
              </a:ext>
            </a:extLst>
          </p:cNvPr>
          <p:cNvPicPr>
            <a:picLocks noChangeAspect="1"/>
          </p:cNvPicPr>
          <p:nvPr/>
        </p:nvPicPr>
        <p:blipFill>
          <a:blip r:embed="rId5"/>
          <a:stretch>
            <a:fillRect/>
          </a:stretch>
        </p:blipFill>
        <p:spPr>
          <a:xfrm>
            <a:off x="5189167" y="2098508"/>
            <a:ext cx="6685091" cy="1816485"/>
          </a:xfrm>
          <a:prstGeom prst="rect">
            <a:avLst/>
          </a:prstGeom>
        </p:spPr>
      </p:pic>
      <p:pic>
        <p:nvPicPr>
          <p:cNvPr id="9" name="Picture 8">
            <a:extLst>
              <a:ext uri="{FF2B5EF4-FFF2-40B4-BE49-F238E27FC236}">
                <a16:creationId xmlns:a16="http://schemas.microsoft.com/office/drawing/2014/main" id="{E0207028-7EAA-E116-3E43-8133B6D52131}"/>
              </a:ext>
            </a:extLst>
          </p:cNvPr>
          <p:cNvPicPr>
            <a:picLocks noChangeAspect="1"/>
          </p:cNvPicPr>
          <p:nvPr/>
        </p:nvPicPr>
        <p:blipFill>
          <a:blip r:embed="rId6"/>
          <a:stretch>
            <a:fillRect/>
          </a:stretch>
        </p:blipFill>
        <p:spPr>
          <a:xfrm>
            <a:off x="6731760" y="4031585"/>
            <a:ext cx="3794961" cy="2599820"/>
          </a:xfrm>
          <a:prstGeom prst="rect">
            <a:avLst/>
          </a:prstGeom>
        </p:spPr>
      </p:pic>
    </p:spTree>
    <p:extLst>
      <p:ext uri="{BB962C8B-B14F-4D97-AF65-F5344CB8AC3E}">
        <p14:creationId xmlns:p14="http://schemas.microsoft.com/office/powerpoint/2010/main" val="3722711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F1F6D-7FFD-E0B4-6D9F-0F68FF1193B6}"/>
              </a:ext>
            </a:extLst>
          </p:cNvPr>
          <p:cNvSpPr>
            <a:spLocks noGrp="1"/>
          </p:cNvSpPr>
          <p:nvPr>
            <p:ph type="title"/>
          </p:nvPr>
        </p:nvSpPr>
        <p:spPr>
          <a:xfrm>
            <a:off x="838200" y="0"/>
            <a:ext cx="10515600" cy="1325563"/>
          </a:xfrm>
        </p:spPr>
        <p:txBody>
          <a:bodyPr/>
          <a:lstStyle/>
          <a:p>
            <a:r>
              <a:rPr lang="en-US" dirty="0"/>
              <a:t>Truth-table Query Generator (TTQG)</a:t>
            </a:r>
          </a:p>
        </p:txBody>
      </p:sp>
      <p:pic>
        <p:nvPicPr>
          <p:cNvPr id="7" name="Picture 6">
            <a:extLst>
              <a:ext uri="{FF2B5EF4-FFF2-40B4-BE49-F238E27FC236}">
                <a16:creationId xmlns:a16="http://schemas.microsoft.com/office/drawing/2014/main" id="{71AAE786-3285-056B-4CBC-41D6B9DE3390}"/>
              </a:ext>
            </a:extLst>
          </p:cNvPr>
          <p:cNvPicPr>
            <a:picLocks noChangeAspect="1"/>
          </p:cNvPicPr>
          <p:nvPr/>
        </p:nvPicPr>
        <p:blipFill>
          <a:blip r:embed="rId3"/>
          <a:stretch>
            <a:fillRect/>
          </a:stretch>
        </p:blipFill>
        <p:spPr>
          <a:xfrm>
            <a:off x="10045700" y="0"/>
            <a:ext cx="2146300" cy="2146300"/>
          </a:xfrm>
          <a:prstGeom prst="rect">
            <a:avLst/>
          </a:prstGeom>
        </p:spPr>
      </p:pic>
      <p:pic>
        <p:nvPicPr>
          <p:cNvPr id="8" name="Picture 7">
            <a:extLst>
              <a:ext uri="{FF2B5EF4-FFF2-40B4-BE49-F238E27FC236}">
                <a16:creationId xmlns:a16="http://schemas.microsoft.com/office/drawing/2014/main" id="{AAF762FB-12CE-CF4F-BFCD-3BC3CBF43235}"/>
              </a:ext>
            </a:extLst>
          </p:cNvPr>
          <p:cNvPicPr>
            <a:picLocks noChangeAspect="1"/>
          </p:cNvPicPr>
          <p:nvPr/>
        </p:nvPicPr>
        <p:blipFill>
          <a:blip r:embed="rId4"/>
          <a:stretch>
            <a:fillRect/>
          </a:stretch>
        </p:blipFill>
        <p:spPr>
          <a:xfrm>
            <a:off x="1295317" y="1191128"/>
            <a:ext cx="8212973" cy="4300404"/>
          </a:xfrm>
          <a:prstGeom prst="rect">
            <a:avLst/>
          </a:prstGeom>
        </p:spPr>
      </p:pic>
      <p:pic>
        <p:nvPicPr>
          <p:cNvPr id="9" name="Picture 8">
            <a:extLst>
              <a:ext uri="{FF2B5EF4-FFF2-40B4-BE49-F238E27FC236}">
                <a16:creationId xmlns:a16="http://schemas.microsoft.com/office/drawing/2014/main" id="{1B0AE16A-F433-1449-49DD-14D13BFE6ABD}"/>
              </a:ext>
            </a:extLst>
          </p:cNvPr>
          <p:cNvPicPr>
            <a:picLocks noChangeAspect="1"/>
          </p:cNvPicPr>
          <p:nvPr/>
        </p:nvPicPr>
        <p:blipFill>
          <a:blip r:embed="rId5"/>
          <a:stretch>
            <a:fillRect/>
          </a:stretch>
        </p:blipFill>
        <p:spPr>
          <a:xfrm>
            <a:off x="1138990" y="5696067"/>
            <a:ext cx="9594272" cy="1024774"/>
          </a:xfrm>
          <a:prstGeom prst="rect">
            <a:avLst/>
          </a:prstGeom>
        </p:spPr>
      </p:pic>
    </p:spTree>
    <p:extLst>
      <p:ext uri="{BB962C8B-B14F-4D97-AF65-F5344CB8AC3E}">
        <p14:creationId xmlns:p14="http://schemas.microsoft.com/office/powerpoint/2010/main" val="15519293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3FD40-0591-67B1-AC1C-DB3B6B71117C}"/>
              </a:ext>
            </a:extLst>
          </p:cNvPr>
          <p:cNvSpPr>
            <a:spLocks noGrp="1"/>
          </p:cNvSpPr>
          <p:nvPr>
            <p:ph type="title"/>
          </p:nvPr>
        </p:nvSpPr>
        <p:spPr>
          <a:xfrm>
            <a:off x="272716" y="100430"/>
            <a:ext cx="10515600" cy="1325563"/>
          </a:xfrm>
        </p:spPr>
        <p:txBody>
          <a:bodyPr/>
          <a:lstStyle/>
          <a:p>
            <a:r>
              <a:rPr lang="en-US" dirty="0"/>
              <a:t>SCADR Knowledge Base Generator</a:t>
            </a:r>
          </a:p>
        </p:txBody>
      </p:sp>
      <p:pic>
        <p:nvPicPr>
          <p:cNvPr id="4" name="Picture 3">
            <a:extLst>
              <a:ext uri="{FF2B5EF4-FFF2-40B4-BE49-F238E27FC236}">
                <a16:creationId xmlns:a16="http://schemas.microsoft.com/office/drawing/2014/main" id="{E9CC0C95-91F3-B603-8711-17BB6595999C}"/>
              </a:ext>
            </a:extLst>
          </p:cNvPr>
          <p:cNvPicPr>
            <a:picLocks noChangeAspect="1"/>
          </p:cNvPicPr>
          <p:nvPr/>
        </p:nvPicPr>
        <p:blipFill>
          <a:blip r:embed="rId3"/>
          <a:stretch>
            <a:fillRect/>
          </a:stretch>
        </p:blipFill>
        <p:spPr>
          <a:xfrm>
            <a:off x="9978188" y="0"/>
            <a:ext cx="2213811" cy="2213811"/>
          </a:xfrm>
          <a:prstGeom prst="rect">
            <a:avLst/>
          </a:prstGeom>
        </p:spPr>
      </p:pic>
      <p:pic>
        <p:nvPicPr>
          <p:cNvPr id="8" name="Picture 7">
            <a:extLst>
              <a:ext uri="{FF2B5EF4-FFF2-40B4-BE49-F238E27FC236}">
                <a16:creationId xmlns:a16="http://schemas.microsoft.com/office/drawing/2014/main" id="{67BC53AF-F7E8-3656-57EB-A1613500A78F}"/>
              </a:ext>
            </a:extLst>
          </p:cNvPr>
          <p:cNvPicPr>
            <a:picLocks noChangeAspect="1"/>
          </p:cNvPicPr>
          <p:nvPr/>
        </p:nvPicPr>
        <p:blipFill>
          <a:blip r:embed="rId4"/>
          <a:stretch>
            <a:fillRect/>
          </a:stretch>
        </p:blipFill>
        <p:spPr>
          <a:xfrm>
            <a:off x="6400799" y="2118059"/>
            <a:ext cx="5791200" cy="4711700"/>
          </a:xfrm>
          <a:prstGeom prst="rect">
            <a:avLst/>
          </a:prstGeom>
        </p:spPr>
      </p:pic>
      <p:pic>
        <p:nvPicPr>
          <p:cNvPr id="9" name="Picture 8">
            <a:extLst>
              <a:ext uri="{FF2B5EF4-FFF2-40B4-BE49-F238E27FC236}">
                <a16:creationId xmlns:a16="http://schemas.microsoft.com/office/drawing/2014/main" id="{6D7FFA83-C1E0-86B1-B3DD-D13AF61EC0C2}"/>
              </a:ext>
            </a:extLst>
          </p:cNvPr>
          <p:cNvPicPr>
            <a:picLocks noChangeAspect="1"/>
          </p:cNvPicPr>
          <p:nvPr/>
        </p:nvPicPr>
        <p:blipFill>
          <a:blip r:embed="rId5"/>
          <a:stretch>
            <a:fillRect/>
          </a:stretch>
        </p:blipFill>
        <p:spPr>
          <a:xfrm>
            <a:off x="105615" y="1425993"/>
            <a:ext cx="6197600" cy="3721100"/>
          </a:xfrm>
          <a:prstGeom prst="rect">
            <a:avLst/>
          </a:prstGeom>
        </p:spPr>
      </p:pic>
    </p:spTree>
    <p:extLst>
      <p:ext uri="{BB962C8B-B14F-4D97-AF65-F5344CB8AC3E}">
        <p14:creationId xmlns:p14="http://schemas.microsoft.com/office/powerpoint/2010/main" val="1454215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48A4A-857C-9085-2888-B9AFAAD7FBBA}"/>
              </a:ext>
            </a:extLst>
          </p:cNvPr>
          <p:cNvSpPr>
            <a:spLocks noGrp="1"/>
          </p:cNvSpPr>
          <p:nvPr>
            <p:ph type="title"/>
          </p:nvPr>
        </p:nvSpPr>
        <p:spPr>
          <a:xfrm>
            <a:off x="60157" y="-140202"/>
            <a:ext cx="10515600" cy="1325563"/>
          </a:xfrm>
        </p:spPr>
        <p:txBody>
          <a:bodyPr/>
          <a:lstStyle/>
          <a:p>
            <a:r>
              <a:rPr lang="en-US" dirty="0" err="1"/>
              <a:t>PropositionalLogic.jl</a:t>
            </a:r>
            <a:endParaRPr lang="en-US" dirty="0"/>
          </a:p>
        </p:txBody>
      </p:sp>
      <p:pic>
        <p:nvPicPr>
          <p:cNvPr id="4" name="Picture 3">
            <a:extLst>
              <a:ext uri="{FF2B5EF4-FFF2-40B4-BE49-F238E27FC236}">
                <a16:creationId xmlns:a16="http://schemas.microsoft.com/office/drawing/2014/main" id="{6E116010-F215-907F-C49F-D96DE516D7DE}"/>
              </a:ext>
            </a:extLst>
          </p:cNvPr>
          <p:cNvPicPr>
            <a:picLocks noChangeAspect="1"/>
          </p:cNvPicPr>
          <p:nvPr/>
        </p:nvPicPr>
        <p:blipFill>
          <a:blip r:embed="rId2"/>
          <a:stretch>
            <a:fillRect/>
          </a:stretch>
        </p:blipFill>
        <p:spPr>
          <a:xfrm>
            <a:off x="10118558" y="0"/>
            <a:ext cx="2073442" cy="2073442"/>
          </a:xfrm>
          <a:prstGeom prst="rect">
            <a:avLst/>
          </a:prstGeom>
        </p:spPr>
      </p:pic>
      <p:pic>
        <p:nvPicPr>
          <p:cNvPr id="6" name="Picture 5">
            <a:extLst>
              <a:ext uri="{FF2B5EF4-FFF2-40B4-BE49-F238E27FC236}">
                <a16:creationId xmlns:a16="http://schemas.microsoft.com/office/drawing/2014/main" id="{B38C47B2-8598-0190-D6B4-1951E18501BC}"/>
              </a:ext>
            </a:extLst>
          </p:cNvPr>
          <p:cNvPicPr>
            <a:picLocks noChangeAspect="1"/>
          </p:cNvPicPr>
          <p:nvPr/>
        </p:nvPicPr>
        <p:blipFill>
          <a:blip r:embed="rId3"/>
          <a:stretch>
            <a:fillRect/>
          </a:stretch>
        </p:blipFill>
        <p:spPr>
          <a:xfrm>
            <a:off x="60157" y="838535"/>
            <a:ext cx="4597400" cy="3111500"/>
          </a:xfrm>
          <a:prstGeom prst="rect">
            <a:avLst/>
          </a:prstGeom>
        </p:spPr>
      </p:pic>
      <p:pic>
        <p:nvPicPr>
          <p:cNvPr id="7" name="Picture 6">
            <a:extLst>
              <a:ext uri="{FF2B5EF4-FFF2-40B4-BE49-F238E27FC236}">
                <a16:creationId xmlns:a16="http://schemas.microsoft.com/office/drawing/2014/main" id="{E8EB874D-69C3-003E-8371-2948B77B55F9}"/>
              </a:ext>
            </a:extLst>
          </p:cNvPr>
          <p:cNvPicPr>
            <a:picLocks noChangeAspect="1"/>
          </p:cNvPicPr>
          <p:nvPr/>
        </p:nvPicPr>
        <p:blipFill>
          <a:blip r:embed="rId4"/>
          <a:stretch>
            <a:fillRect/>
          </a:stretch>
        </p:blipFill>
        <p:spPr>
          <a:xfrm>
            <a:off x="164431" y="4085242"/>
            <a:ext cx="4130843" cy="2772758"/>
          </a:xfrm>
          <a:prstGeom prst="rect">
            <a:avLst/>
          </a:prstGeom>
        </p:spPr>
      </p:pic>
      <p:pic>
        <p:nvPicPr>
          <p:cNvPr id="8" name="Picture 7">
            <a:extLst>
              <a:ext uri="{FF2B5EF4-FFF2-40B4-BE49-F238E27FC236}">
                <a16:creationId xmlns:a16="http://schemas.microsoft.com/office/drawing/2014/main" id="{58174650-F52C-821B-7039-B8E27F36A3EA}"/>
              </a:ext>
            </a:extLst>
          </p:cNvPr>
          <p:cNvPicPr>
            <a:picLocks noChangeAspect="1"/>
          </p:cNvPicPr>
          <p:nvPr/>
        </p:nvPicPr>
        <p:blipFill>
          <a:blip r:embed="rId5"/>
          <a:stretch>
            <a:fillRect/>
          </a:stretch>
        </p:blipFill>
        <p:spPr>
          <a:xfrm>
            <a:off x="4695658" y="1276685"/>
            <a:ext cx="5422900" cy="5346700"/>
          </a:xfrm>
          <a:prstGeom prst="rect">
            <a:avLst/>
          </a:prstGeom>
        </p:spPr>
      </p:pic>
    </p:spTree>
    <p:extLst>
      <p:ext uri="{BB962C8B-B14F-4D97-AF65-F5344CB8AC3E}">
        <p14:creationId xmlns:p14="http://schemas.microsoft.com/office/powerpoint/2010/main" val="3902909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6E02A7-79FA-EE95-FC51-22B65E63D9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A99DEF-99B4-690E-024E-C9A61FF89169}"/>
              </a:ext>
            </a:extLst>
          </p:cNvPr>
          <p:cNvSpPr>
            <a:spLocks noGrp="1"/>
          </p:cNvSpPr>
          <p:nvPr>
            <p:ph type="title"/>
          </p:nvPr>
        </p:nvSpPr>
        <p:spPr>
          <a:xfrm>
            <a:off x="60157" y="-140202"/>
            <a:ext cx="10515600" cy="1325563"/>
          </a:xfrm>
        </p:spPr>
        <p:txBody>
          <a:bodyPr/>
          <a:lstStyle/>
          <a:p>
            <a:r>
              <a:rPr lang="en-US" dirty="0" err="1"/>
              <a:t>PropositionalLogic.jl</a:t>
            </a:r>
            <a:endParaRPr lang="en-US" dirty="0"/>
          </a:p>
        </p:txBody>
      </p:sp>
      <p:pic>
        <p:nvPicPr>
          <p:cNvPr id="4" name="Picture 3">
            <a:extLst>
              <a:ext uri="{FF2B5EF4-FFF2-40B4-BE49-F238E27FC236}">
                <a16:creationId xmlns:a16="http://schemas.microsoft.com/office/drawing/2014/main" id="{3A7156EE-4284-1814-DC5E-2925E0B54FCB}"/>
              </a:ext>
            </a:extLst>
          </p:cNvPr>
          <p:cNvPicPr>
            <a:picLocks noChangeAspect="1"/>
          </p:cNvPicPr>
          <p:nvPr/>
        </p:nvPicPr>
        <p:blipFill>
          <a:blip r:embed="rId3"/>
          <a:stretch>
            <a:fillRect/>
          </a:stretch>
        </p:blipFill>
        <p:spPr>
          <a:xfrm>
            <a:off x="10118558" y="0"/>
            <a:ext cx="2073442" cy="2073442"/>
          </a:xfrm>
          <a:prstGeom prst="rect">
            <a:avLst/>
          </a:prstGeom>
        </p:spPr>
      </p:pic>
      <p:pic>
        <p:nvPicPr>
          <p:cNvPr id="3" name="Picture 2">
            <a:extLst>
              <a:ext uri="{FF2B5EF4-FFF2-40B4-BE49-F238E27FC236}">
                <a16:creationId xmlns:a16="http://schemas.microsoft.com/office/drawing/2014/main" id="{C66A69D5-0215-D838-F9E4-D93BA4438D67}"/>
              </a:ext>
            </a:extLst>
          </p:cNvPr>
          <p:cNvPicPr>
            <a:picLocks noChangeAspect="1"/>
          </p:cNvPicPr>
          <p:nvPr/>
        </p:nvPicPr>
        <p:blipFill>
          <a:blip r:embed="rId4"/>
          <a:stretch>
            <a:fillRect/>
          </a:stretch>
        </p:blipFill>
        <p:spPr>
          <a:xfrm>
            <a:off x="60156" y="1185361"/>
            <a:ext cx="7824233" cy="1930818"/>
          </a:xfrm>
          <a:prstGeom prst="rect">
            <a:avLst/>
          </a:prstGeom>
        </p:spPr>
      </p:pic>
      <p:pic>
        <p:nvPicPr>
          <p:cNvPr id="5" name="Picture 4">
            <a:extLst>
              <a:ext uri="{FF2B5EF4-FFF2-40B4-BE49-F238E27FC236}">
                <a16:creationId xmlns:a16="http://schemas.microsoft.com/office/drawing/2014/main" id="{F58EAF50-DE75-CEEC-B0B9-80D6A57B443E}"/>
              </a:ext>
            </a:extLst>
          </p:cNvPr>
          <p:cNvPicPr>
            <a:picLocks noChangeAspect="1"/>
          </p:cNvPicPr>
          <p:nvPr/>
        </p:nvPicPr>
        <p:blipFill>
          <a:blip r:embed="rId5"/>
          <a:stretch>
            <a:fillRect/>
          </a:stretch>
        </p:blipFill>
        <p:spPr>
          <a:xfrm>
            <a:off x="60157" y="3429000"/>
            <a:ext cx="7796944" cy="2514599"/>
          </a:xfrm>
          <a:prstGeom prst="rect">
            <a:avLst/>
          </a:prstGeom>
        </p:spPr>
      </p:pic>
      <p:pic>
        <p:nvPicPr>
          <p:cNvPr id="9" name="Picture 8">
            <a:extLst>
              <a:ext uri="{FF2B5EF4-FFF2-40B4-BE49-F238E27FC236}">
                <a16:creationId xmlns:a16="http://schemas.microsoft.com/office/drawing/2014/main" id="{1755ED50-D55A-FA5D-EC58-86FB0C3259D1}"/>
              </a:ext>
            </a:extLst>
          </p:cNvPr>
          <p:cNvPicPr>
            <a:picLocks noChangeAspect="1"/>
          </p:cNvPicPr>
          <p:nvPr/>
        </p:nvPicPr>
        <p:blipFill>
          <a:blip r:embed="rId6"/>
          <a:stretch>
            <a:fillRect/>
          </a:stretch>
        </p:blipFill>
        <p:spPr>
          <a:xfrm>
            <a:off x="7992893" y="2554273"/>
            <a:ext cx="4138950" cy="1749453"/>
          </a:xfrm>
          <a:prstGeom prst="rect">
            <a:avLst/>
          </a:prstGeom>
        </p:spPr>
      </p:pic>
    </p:spTree>
    <p:extLst>
      <p:ext uri="{BB962C8B-B14F-4D97-AF65-F5344CB8AC3E}">
        <p14:creationId xmlns:p14="http://schemas.microsoft.com/office/powerpoint/2010/main" val="1846687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4285</TotalTime>
  <Words>715</Words>
  <Application>Microsoft Macintosh PowerPoint</Application>
  <PresentationFormat>Widescreen</PresentationFormat>
  <Paragraphs>87</Paragraphs>
  <Slides>12</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Office Theme</vt:lpstr>
      <vt:lpstr>Aidan’s Side Projects</vt:lpstr>
      <vt:lpstr>PowerPoint Presentation</vt:lpstr>
      <vt:lpstr>Logic &amp; Me</vt:lpstr>
      <vt:lpstr>My Logical Side Projects</vt:lpstr>
      <vt:lpstr>HasKLM</vt:lpstr>
      <vt:lpstr>Truth-table Query Generator (TTQG)</vt:lpstr>
      <vt:lpstr>SCADR Knowledge Base Generator</vt:lpstr>
      <vt:lpstr>PropositionalLogic.jl</vt:lpstr>
      <vt:lpstr>PropositionalLogic.jl</vt:lpstr>
      <vt:lpstr>PropositionalLogic.jl</vt:lpstr>
      <vt:lpstr>PropositionalLogic.jl</vt:lpstr>
      <vt:lpstr>Please check out my GitHub!</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Aidan’s Side Projects</dc:title>
  <dc:creator>Aidan Bailey</dc:creator>
  <cp:lastModifiedBy>Aidan Bailey</cp:lastModifiedBy>
  <cp:revision>4</cp:revision>
  <dcterms:created xsi:type="dcterms:W3CDTF">2024-01-28T09:09:39Z</dcterms:created>
  <dcterms:modified xsi:type="dcterms:W3CDTF">2024-01-31T08:35:22Z</dcterms:modified>
</cp:coreProperties>
</file>