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6"/>
  </p:notesMasterIdLst>
  <p:sldIdLst>
    <p:sldId id="278" r:id="rId2"/>
    <p:sldId id="256" r:id="rId3"/>
    <p:sldId id="276" r:id="rId4"/>
    <p:sldId id="277" r:id="rId5"/>
    <p:sldId id="271" r:id="rId6"/>
    <p:sldId id="259" r:id="rId7"/>
    <p:sldId id="257" r:id="rId8"/>
    <p:sldId id="274" r:id="rId9"/>
    <p:sldId id="260" r:id="rId10"/>
    <p:sldId id="264" r:id="rId11"/>
    <p:sldId id="258" r:id="rId12"/>
    <p:sldId id="275" r:id="rId13"/>
    <p:sldId id="270" r:id="rId14"/>
    <p:sldId id="273" r:id="rId15"/>
  </p:sldIdLst>
  <p:sldSz cx="18288000" cy="10287000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Pompiere" panose="020B0604020202020204" charset="0"/>
      <p:regular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B8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4" autoAdjust="0"/>
    <p:restoredTop sz="95165" autoAdjust="0"/>
  </p:normalViewPr>
  <p:slideViewPr>
    <p:cSldViewPr>
      <p:cViewPr varScale="1">
        <p:scale>
          <a:sx n="54" d="100"/>
          <a:sy n="54" d="100"/>
        </p:scale>
        <p:origin x="75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7" d="100"/>
        <a:sy n="8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30.01.2024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zdnet.com/collection/the-rise-of-generative-ai/" TargetMode="External"/><Relationship Id="rId7" Type="http://schemas.openxmlformats.org/officeDocument/2006/relationships/hyperlink" Target="https://www.zdnet.com/home-and-office/work-life/how-to-use-chatgpt-to-write-excel-formulas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zdnet.com/article/how-to-use-dall-e-2-to-turn-your-creative-visions-into-ai-generated-art/" TargetMode="External"/><Relationship Id="rId5" Type="http://schemas.openxmlformats.org/officeDocument/2006/relationships/hyperlink" Target="https://www.zdnet.com/article/how-to-use-chatgpt-to-write-an-essay/" TargetMode="External"/><Relationship Id="rId4" Type="http://schemas.openxmlformats.org/officeDocument/2006/relationships/hyperlink" Target="https://www.zdnet.com/article/how-to-use-chatgpt-to-write-code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8063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Point 1: AI's Transformative Impact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Illustrate AI's revolutionary influence on knowledge industries.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Showcase how AI optimizes processes, fostering innovation and efficiency.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Point 2: IP's Crucial Role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Emphasize the vital role of Intellectual Property (IP) in the digital landscape.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Highlight how AI technology adds immense value to IP, making it indispensable for protection.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Point 3: Challenges and Escaping Incidents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Discuss historical challenges in manual breach detection and programming limitations.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Highlight incidents escaping detection due to these limitations, underscoring the evolving nature of cyber threats.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Point 4: Trust Implications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Address the trust implications of data, information, and IP breaches.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Emphasize the erosion of trust, particularly in supplier and customer transactions, due to security vulnerabilities.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Point 5: Blockchain and Digital Ownership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Explain Blockchain's role as a standardized system for secure data and IP ownership.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Showcase Blockchain's pivotal role in establishing 'proof of concept,' ensuring transparent and immutable digital ownership.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Point 6: Data Analytics for Proactive Security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Discuss the integration of data analytics, enhancing AI analysis and incursion detection.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Showcase how data analytics reinforce digital trust by identifying vulnerabilities in real-time, enabling swift and targeted responses.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b="0" i="0" baseline="0" dirty="0">
                <a:solidFill>
                  <a:srgbClr val="D1D5D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 the age of AI, the battle for securing knowledge isn't just about protecting data and information; it's a fight for preserving digital trust, a human construct that underpins our interconnected world.</a:t>
            </a:r>
          </a:p>
          <a:p>
            <a:endParaRPr lang="en-US" sz="1600" b="1" baseline="0" dirty="0">
              <a:latin typeface="Arial" panose="020B0604020202020204" pitchFamily="34" charset="0"/>
              <a:cs typeface="Arial" panose="020B0604020202020204" pitchFamily="34" charset="0"/>
              <a:hlinkClick r:id="rId3"/>
            </a:endParaRPr>
          </a:p>
          <a:p>
            <a:r>
              <a:rPr lang="en-US" sz="1600" b="1" baseline="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The Rise of Generative AI</a:t>
            </a:r>
          </a:p>
          <a:p>
            <a:r>
              <a:rPr lang="en-US" sz="1600" baseline="0" dirty="0">
                <a:latin typeface="Arial" panose="020B0604020202020204" pitchFamily="34" charset="0"/>
                <a:cs typeface="Arial" panose="020B0604020202020204" pitchFamily="34" charset="0"/>
              </a:rPr>
              <a:t>These and similar tools use generative AI to produce new content, including </a:t>
            </a:r>
            <a:r>
              <a:rPr lang="en-US" sz="1600" baseline="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computer code</a:t>
            </a:r>
            <a:r>
              <a:rPr lang="en-US" sz="1600" baseline="0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US" sz="1600" baseline="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essays</a:t>
            </a:r>
            <a:r>
              <a:rPr lang="en-US" sz="1600" baseline="0" dirty="0">
                <a:latin typeface="Arial" panose="020B0604020202020204" pitchFamily="34" charset="0"/>
                <a:cs typeface="Arial" panose="020B0604020202020204" pitchFamily="34" charset="0"/>
              </a:rPr>
              <a:t>, emails, social media captions, </a:t>
            </a:r>
            <a:r>
              <a:rPr lang="en-US" sz="1600" baseline="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images</a:t>
            </a:r>
            <a:r>
              <a:rPr lang="en-US" sz="1600" baseline="0" dirty="0">
                <a:latin typeface="Arial" panose="020B0604020202020204" pitchFamily="34" charset="0"/>
                <a:cs typeface="Arial" panose="020B0604020202020204" pitchFamily="34" charset="0"/>
              </a:rPr>
              <a:t>, poems, </a:t>
            </a:r>
            <a:r>
              <a:rPr lang="en-US" sz="1600" baseline="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excel formulas</a:t>
            </a:r>
            <a:r>
              <a:rPr lang="en-US" sz="1600" baseline="0" dirty="0">
                <a:latin typeface="Arial" panose="020B0604020202020204" pitchFamily="34" charset="0"/>
                <a:cs typeface="Arial" panose="020B0604020202020204" pitchFamily="34" charset="0"/>
              </a:rPr>
              <a:t>, and more within seconds, which has the potential to shake up how people currently do things.  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3117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sv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svg"/><Relationship Id="rId7" Type="http://schemas.openxmlformats.org/officeDocument/2006/relationships/image" Target="../media/image37.sv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11" Type="http://schemas.openxmlformats.org/officeDocument/2006/relationships/image" Target="../media/image41.svg"/><Relationship Id="rId5" Type="http://schemas.openxmlformats.org/officeDocument/2006/relationships/image" Target="../media/image35.sv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Relationship Id="rId9" Type="http://schemas.openxmlformats.org/officeDocument/2006/relationships/image" Target="../media/image21.sv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14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0D861-DD52-499D-91F4-D2B87C26A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5240000" cy="1143000"/>
          </a:xfrm>
        </p:spPr>
        <p:txBody>
          <a:bodyPr/>
          <a:lstStyle/>
          <a:p>
            <a:r>
              <a:rPr lang="en-ZA" dirty="0"/>
              <a:t>In Common?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66946BB-42CB-43B3-BBFC-163F8B2180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7444" y="632069"/>
            <a:ext cx="2668756" cy="3457119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16A7F45-5E3E-424B-A29D-5CBA25D23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2734" y="1435739"/>
            <a:ext cx="4255921" cy="37437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55117AF-5CF0-4D1C-B663-3317E3E63A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1800" y="1417638"/>
            <a:ext cx="6031159" cy="39084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EE99EAA-B082-483F-8AE6-D8EDB8981A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24114" y="5600700"/>
            <a:ext cx="3673086" cy="392980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4DE8F5B-33D0-4A88-BA75-B223E9261B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2800" y="5311811"/>
            <a:ext cx="3635055" cy="4077053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3C15600-07E7-41EB-8E0B-AA24C27A7CA3}"/>
              </a:ext>
            </a:extLst>
          </p:cNvPr>
          <p:cNvSpPr txBox="1">
            <a:spLocks/>
          </p:cNvSpPr>
          <p:nvPr/>
        </p:nvSpPr>
        <p:spPr>
          <a:xfrm>
            <a:off x="457200" y="5600700"/>
            <a:ext cx="5479341" cy="3581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900" b="1" dirty="0"/>
              <a:t>Huge data leak dubbed the 'Mother of all Breaches' sees 26 BILLION records leaked from sites including Twitter, </a:t>
            </a:r>
            <a:r>
              <a:rPr lang="en-US" sz="5900" b="1" dirty="0" err="1"/>
              <a:t>Linkedin</a:t>
            </a:r>
            <a:r>
              <a:rPr lang="en-US" sz="5900" b="1" dirty="0"/>
              <a:t>, and Dropbox - Experts warn the massive data breach could trigger a wave of cybercrime</a:t>
            </a:r>
          </a:p>
          <a:p>
            <a:r>
              <a:rPr lang="en-US" sz="5900" dirty="0"/>
              <a:t>The researchers say that this could be the largest data breach to ever occur ”MOAB”</a:t>
            </a:r>
          </a:p>
          <a:p>
            <a:endParaRPr lang="en-US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51783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1D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857373">
            <a:off x="1129591" y="3380701"/>
            <a:ext cx="5741685" cy="6777937"/>
          </a:xfrm>
          <a:custGeom>
            <a:avLst/>
            <a:gdLst/>
            <a:ahLst/>
            <a:cxnLst/>
            <a:rect l="l" t="t" r="r" b="b"/>
            <a:pathLst>
              <a:path w="5741685" h="6777937">
                <a:moveTo>
                  <a:pt x="0" y="0"/>
                </a:moveTo>
                <a:lnTo>
                  <a:pt x="5741685" y="0"/>
                </a:lnTo>
                <a:lnTo>
                  <a:pt x="5741685" y="6777937"/>
                </a:lnTo>
                <a:lnTo>
                  <a:pt x="0" y="677793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6691162">
            <a:off x="1054909" y="3804353"/>
            <a:ext cx="5409556" cy="6385866"/>
          </a:xfrm>
          <a:custGeom>
            <a:avLst/>
            <a:gdLst/>
            <a:ahLst/>
            <a:cxnLst/>
            <a:rect l="l" t="t" r="r" b="b"/>
            <a:pathLst>
              <a:path w="5409556" h="6385866">
                <a:moveTo>
                  <a:pt x="0" y="0"/>
                </a:moveTo>
                <a:lnTo>
                  <a:pt x="5409556" y="0"/>
                </a:lnTo>
                <a:lnTo>
                  <a:pt x="5409556" y="6385867"/>
                </a:lnTo>
                <a:lnTo>
                  <a:pt x="0" y="63858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8400082" y="2612641"/>
            <a:ext cx="9303875" cy="6471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04521" lvl="1" indent="-302261">
              <a:lnSpc>
                <a:spcPts val="3920"/>
              </a:lnSpc>
              <a:buFont typeface="Arial"/>
              <a:buChar char="•"/>
            </a:pPr>
            <a:r>
              <a:rPr lang="en-US" sz="2800" dirty="0">
                <a:solidFill>
                  <a:srgbClr val="191970"/>
                </a:solidFill>
              </a:rPr>
              <a:t>The development</a:t>
            </a:r>
            <a:r>
              <a:rPr lang="en-US" sz="2800" u="none" dirty="0">
                <a:solidFill>
                  <a:srgbClr val="191970"/>
                </a:solidFill>
              </a:rPr>
              <a:t> and analysis of relationships between Objects and Attributes</a:t>
            </a:r>
          </a:p>
          <a:p>
            <a:pPr marL="604521" lvl="1" indent="-302261">
              <a:lnSpc>
                <a:spcPts val="3920"/>
              </a:lnSpc>
              <a:buFont typeface="Arial"/>
              <a:buChar char="•"/>
            </a:pPr>
            <a:r>
              <a:rPr lang="en-US" sz="2800" u="none" dirty="0">
                <a:solidFill>
                  <a:srgbClr val="191970"/>
                </a:solidFill>
              </a:rPr>
              <a:t>Linking Objects to Attributes for the analysis of SC systems, whilst identifying risks</a:t>
            </a:r>
          </a:p>
          <a:p>
            <a:pPr marL="604521" lvl="1" indent="-302261">
              <a:lnSpc>
                <a:spcPts val="3920"/>
              </a:lnSpc>
              <a:buFont typeface="Arial"/>
              <a:buChar char="•"/>
            </a:pPr>
            <a:r>
              <a:rPr lang="en-US" sz="2800" u="none" dirty="0">
                <a:solidFill>
                  <a:srgbClr val="191970"/>
                </a:solidFill>
              </a:rPr>
              <a:t>FCA Mapping Focus Points</a:t>
            </a:r>
          </a:p>
          <a:p>
            <a:pPr marL="1209042" lvl="2" indent="-403014">
              <a:lnSpc>
                <a:spcPts val="3920"/>
              </a:lnSpc>
              <a:buFont typeface="Arial"/>
              <a:buChar char="⚬"/>
            </a:pPr>
            <a:r>
              <a:rPr lang="en-US" sz="2800" u="none" dirty="0">
                <a:solidFill>
                  <a:srgbClr val="191970"/>
                </a:solidFill>
              </a:rPr>
              <a:t>Identifies critical areas</a:t>
            </a:r>
          </a:p>
          <a:p>
            <a:pPr marL="1209042" lvl="2" indent="-403014">
              <a:lnSpc>
                <a:spcPts val="3920"/>
              </a:lnSpc>
              <a:buFont typeface="Arial"/>
              <a:buChar char="⚬"/>
            </a:pPr>
            <a:r>
              <a:rPr lang="en-US" sz="2800" u="none" dirty="0">
                <a:solidFill>
                  <a:srgbClr val="191970"/>
                </a:solidFill>
              </a:rPr>
              <a:t>Visual representation</a:t>
            </a:r>
          </a:p>
          <a:p>
            <a:pPr marL="1209042" lvl="2" indent="-403014">
              <a:lnSpc>
                <a:spcPts val="3920"/>
              </a:lnSpc>
              <a:buFont typeface="Arial"/>
              <a:buChar char="⚬"/>
            </a:pPr>
            <a:r>
              <a:rPr lang="en-US" sz="2800" u="none" dirty="0">
                <a:solidFill>
                  <a:srgbClr val="191970"/>
                </a:solidFill>
              </a:rPr>
              <a:t>Detailed analysis of components</a:t>
            </a:r>
          </a:p>
          <a:p>
            <a:pPr marL="604521" lvl="1" indent="-302261">
              <a:lnSpc>
                <a:spcPts val="3920"/>
              </a:lnSpc>
              <a:buFont typeface="Arial"/>
              <a:buChar char="•"/>
            </a:pPr>
            <a:r>
              <a:rPr lang="en-US" sz="2800" u="none" dirty="0">
                <a:solidFill>
                  <a:srgbClr val="191970"/>
                </a:solidFill>
              </a:rPr>
              <a:t>Strategic use of FCA for Digital Trust</a:t>
            </a:r>
          </a:p>
          <a:p>
            <a:pPr marL="1209042" lvl="2" indent="-403014">
              <a:lnSpc>
                <a:spcPts val="3920"/>
              </a:lnSpc>
              <a:buFont typeface="Arial"/>
              <a:buChar char="⚬"/>
            </a:pPr>
            <a:r>
              <a:rPr lang="en-US" sz="2800" u="none" dirty="0">
                <a:solidFill>
                  <a:srgbClr val="191970"/>
                </a:solidFill>
              </a:rPr>
              <a:t>Systematic approach to </a:t>
            </a:r>
            <a:r>
              <a:rPr lang="en-US" sz="2800" u="none" dirty="0" err="1">
                <a:solidFill>
                  <a:srgbClr val="191970"/>
                </a:solidFill>
              </a:rPr>
              <a:t>analysing</a:t>
            </a:r>
            <a:r>
              <a:rPr lang="en-US" sz="2800" u="none" dirty="0">
                <a:solidFill>
                  <a:srgbClr val="191970"/>
                </a:solidFill>
              </a:rPr>
              <a:t>  system elements </a:t>
            </a:r>
          </a:p>
          <a:p>
            <a:pPr marL="1209042" lvl="2" indent="-403014">
              <a:lnSpc>
                <a:spcPts val="3920"/>
              </a:lnSpc>
              <a:buFont typeface="Arial"/>
              <a:buChar char="⚬"/>
            </a:pPr>
            <a:r>
              <a:rPr lang="en-US" sz="2800" u="none" dirty="0">
                <a:solidFill>
                  <a:srgbClr val="191970"/>
                </a:solidFill>
              </a:rPr>
              <a:t>Proactive identification</a:t>
            </a:r>
          </a:p>
          <a:p>
            <a:pPr marL="1209042" lvl="2" indent="-403014">
              <a:lnSpc>
                <a:spcPts val="3920"/>
              </a:lnSpc>
              <a:buFont typeface="Arial"/>
              <a:buChar char="⚬"/>
            </a:pPr>
            <a:r>
              <a:rPr lang="en-US" sz="2800" u="none" dirty="0">
                <a:solidFill>
                  <a:srgbClr val="191970"/>
                </a:solidFill>
              </a:rPr>
              <a:t>Comprehensive evaluation and strategic fortification</a:t>
            </a:r>
          </a:p>
          <a:p>
            <a:pPr marL="0" lvl="0" indent="0">
              <a:lnSpc>
                <a:spcPts val="3919"/>
              </a:lnSpc>
            </a:pPr>
            <a:endParaRPr lang="en-US" sz="2800" u="none" dirty="0">
              <a:solidFill>
                <a:srgbClr val="19197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28700" y="1085850"/>
            <a:ext cx="16675258" cy="11285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8800"/>
              </a:lnSpc>
            </a:pPr>
            <a:r>
              <a:rPr lang="en-US" sz="8000" dirty="0">
                <a:solidFill>
                  <a:srgbClr val="09427D"/>
                </a:solidFill>
              </a:rPr>
              <a:t>Lattices (FCA - Formal Concept Analysis)</a:t>
            </a:r>
          </a:p>
        </p:txBody>
      </p:sp>
      <p:sp>
        <p:nvSpPr>
          <p:cNvPr id="6" name="Freeform 6"/>
          <p:cNvSpPr/>
          <p:nvPr/>
        </p:nvSpPr>
        <p:spPr>
          <a:xfrm>
            <a:off x="1723644" y="5286382"/>
            <a:ext cx="4072084" cy="3257667"/>
          </a:xfrm>
          <a:custGeom>
            <a:avLst/>
            <a:gdLst/>
            <a:ahLst/>
            <a:cxnLst/>
            <a:rect l="l" t="t" r="r" b="b"/>
            <a:pathLst>
              <a:path w="4072084" h="3257667">
                <a:moveTo>
                  <a:pt x="0" y="0"/>
                </a:moveTo>
                <a:lnTo>
                  <a:pt x="4072085" y="0"/>
                </a:lnTo>
                <a:lnTo>
                  <a:pt x="4072085" y="3257667"/>
                </a:lnTo>
                <a:lnTo>
                  <a:pt x="0" y="325766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383" r="-1984"/>
            </a:stretch>
          </a:blipFill>
        </p:spPr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1085850"/>
            <a:ext cx="14742765" cy="9682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8800"/>
              </a:lnSpc>
            </a:pPr>
            <a:r>
              <a:rPr lang="en-US" sz="3600" dirty="0">
                <a:solidFill>
                  <a:srgbClr val="09427D"/>
                </a:solidFill>
              </a:rPr>
              <a:t>A brief review of Research Methods (RM)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2464785" y="3588829"/>
            <a:ext cx="12186161" cy="5001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3919"/>
              </a:lnSpc>
            </a:pPr>
            <a:r>
              <a:rPr lang="en-US" sz="3600" dirty="0">
                <a:solidFill>
                  <a:srgbClr val="09427D"/>
                </a:solidFill>
              </a:rPr>
              <a:t>Qualitative / </a:t>
            </a:r>
            <a:r>
              <a:rPr lang="en-US" sz="3600" dirty="0">
                <a:solidFill>
                  <a:srgbClr val="09427D"/>
                </a:solidFill>
                <a:highlight>
                  <a:srgbClr val="FFFF00"/>
                </a:highlight>
              </a:rPr>
              <a:t>Quantitative</a:t>
            </a:r>
            <a:r>
              <a:rPr lang="en-US" sz="3600" dirty="0">
                <a:solidFill>
                  <a:srgbClr val="09427D"/>
                </a:solidFill>
              </a:rPr>
              <a:t> / Mixed Methods / ….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2505062" y="4623393"/>
            <a:ext cx="12186161" cy="10002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3919"/>
              </a:lnSpc>
            </a:pPr>
            <a:r>
              <a:rPr lang="en-US" sz="3600" dirty="0">
                <a:solidFill>
                  <a:srgbClr val="09427D"/>
                </a:solidFill>
              </a:rPr>
              <a:t>Why are we not breaking out of the old paradigms for more dynamic research systems?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2500754" y="5875096"/>
            <a:ext cx="15001914" cy="200054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>
              <a:lnSpc>
                <a:spcPts val="3919"/>
              </a:lnSpc>
            </a:pPr>
            <a:r>
              <a:rPr lang="en-US" sz="3600" dirty="0">
                <a:solidFill>
                  <a:srgbClr val="09427D"/>
                </a:solidFill>
              </a:rPr>
              <a:t>Create a Lattice Network of considered Objects and Attributes relevant to the field being investigated. From this initial Lattice, a choice will be made as to identify and detect potential strengths  / weaknesses within the Supply Chain, or parts thereof, and used to inform the survey.</a:t>
            </a:r>
          </a:p>
        </p:txBody>
      </p:sp>
      <p:sp>
        <p:nvSpPr>
          <p:cNvPr id="6" name="AutoShape 6"/>
          <p:cNvSpPr/>
          <p:nvPr/>
        </p:nvSpPr>
        <p:spPr>
          <a:xfrm>
            <a:off x="1929254" y="2933700"/>
            <a:ext cx="48040" cy="6267450"/>
          </a:xfrm>
          <a:prstGeom prst="rect">
            <a:avLst/>
          </a:prstGeom>
          <a:solidFill>
            <a:srgbClr val="264C3D"/>
          </a:solidFill>
        </p:spPr>
      </p:sp>
      <p:sp>
        <p:nvSpPr>
          <p:cNvPr id="7" name="Freeform 7"/>
          <p:cNvSpPr/>
          <p:nvPr/>
        </p:nvSpPr>
        <p:spPr>
          <a:xfrm>
            <a:off x="1654302" y="3497991"/>
            <a:ext cx="571500" cy="571500"/>
          </a:xfrm>
          <a:custGeom>
            <a:avLst/>
            <a:gdLst/>
            <a:ahLst/>
            <a:cxnLst/>
            <a:rect l="l" t="t" r="r" b="b"/>
            <a:pathLst>
              <a:path w="571500" h="571500">
                <a:moveTo>
                  <a:pt x="0" y="0"/>
                </a:moveTo>
                <a:lnTo>
                  <a:pt x="571500" y="0"/>
                </a:lnTo>
                <a:lnTo>
                  <a:pt x="571500" y="571500"/>
                </a:lnTo>
                <a:lnTo>
                  <a:pt x="0" y="5715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691544" y="4773895"/>
            <a:ext cx="571500" cy="571500"/>
          </a:xfrm>
          <a:custGeom>
            <a:avLst/>
            <a:gdLst/>
            <a:ahLst/>
            <a:cxnLst/>
            <a:rect l="l" t="t" r="r" b="b"/>
            <a:pathLst>
              <a:path w="571500" h="571500">
                <a:moveTo>
                  <a:pt x="0" y="0"/>
                </a:moveTo>
                <a:lnTo>
                  <a:pt x="571500" y="0"/>
                </a:lnTo>
                <a:lnTo>
                  <a:pt x="571500" y="571500"/>
                </a:lnTo>
                <a:lnTo>
                  <a:pt x="0" y="5715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588316" y="6589620"/>
            <a:ext cx="571500" cy="571500"/>
          </a:xfrm>
          <a:custGeom>
            <a:avLst/>
            <a:gdLst/>
            <a:ahLst/>
            <a:cxnLst/>
            <a:rect l="l" t="t" r="r" b="b"/>
            <a:pathLst>
              <a:path w="571500" h="571500">
                <a:moveTo>
                  <a:pt x="0" y="0"/>
                </a:moveTo>
                <a:lnTo>
                  <a:pt x="571500" y="0"/>
                </a:lnTo>
                <a:lnTo>
                  <a:pt x="571500" y="571500"/>
                </a:lnTo>
                <a:lnTo>
                  <a:pt x="0" y="5715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2464785" y="8746373"/>
            <a:ext cx="12186161" cy="10002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3919"/>
              </a:lnSpc>
            </a:pPr>
            <a:r>
              <a:rPr lang="en-US" sz="3600" dirty="0">
                <a:solidFill>
                  <a:srgbClr val="09427D"/>
                </a:solidFill>
              </a:rPr>
              <a:t>Statistical probabilities (risk) and inferences will be generated by the analysis of the systems, for organisations in the ‘long term”</a:t>
            </a:r>
          </a:p>
        </p:txBody>
      </p:sp>
      <p:sp>
        <p:nvSpPr>
          <p:cNvPr id="11" name="Freeform 11"/>
          <p:cNvSpPr/>
          <p:nvPr/>
        </p:nvSpPr>
        <p:spPr>
          <a:xfrm>
            <a:off x="1668241" y="8976845"/>
            <a:ext cx="571500" cy="571500"/>
          </a:xfrm>
          <a:custGeom>
            <a:avLst/>
            <a:gdLst/>
            <a:ahLst/>
            <a:cxnLst/>
            <a:rect l="l" t="t" r="r" b="b"/>
            <a:pathLst>
              <a:path w="571500" h="571500">
                <a:moveTo>
                  <a:pt x="0" y="0"/>
                </a:moveTo>
                <a:lnTo>
                  <a:pt x="571500" y="0"/>
                </a:lnTo>
                <a:lnTo>
                  <a:pt x="571500" y="571500"/>
                </a:lnTo>
                <a:lnTo>
                  <a:pt x="0" y="5715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3180006" y="1243019"/>
            <a:ext cx="2006471" cy="2402959"/>
          </a:xfrm>
          <a:custGeom>
            <a:avLst/>
            <a:gdLst/>
            <a:ahLst/>
            <a:cxnLst/>
            <a:rect l="l" t="t" r="r" b="b"/>
            <a:pathLst>
              <a:path w="2006471" h="2402959">
                <a:moveTo>
                  <a:pt x="0" y="0"/>
                </a:moveTo>
                <a:lnTo>
                  <a:pt x="2006471" y="0"/>
                </a:lnTo>
                <a:lnTo>
                  <a:pt x="2006471" y="2402960"/>
                </a:lnTo>
                <a:lnTo>
                  <a:pt x="0" y="240296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F1951-297A-41DC-986B-60CB3ABAC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4249400" cy="1143000"/>
          </a:xfrm>
        </p:spPr>
        <p:txBody>
          <a:bodyPr>
            <a:normAutofit fontScale="90000"/>
          </a:bodyPr>
          <a:lstStyle/>
          <a:p>
            <a:br>
              <a:rPr lang="en-ZA" sz="4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ZA" sz="4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Specific outcomes</a:t>
            </a:r>
            <a:br>
              <a:rPr lang="en-ZA" sz="4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831834-2C1E-417A-AD9A-6727CA38B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16230600" cy="5372100"/>
          </a:xfrm>
        </p:spPr>
        <p:txBody>
          <a:bodyPr>
            <a:normAutofit lnSpcReduction="10000"/>
          </a:bodyPr>
          <a:lstStyle/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endParaRPr lang="en-ZA" sz="32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ZA" sz="3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Theoretical model for strategic risk mitigation strategy development for IP within FMCG organisations</a:t>
            </a:r>
            <a:endParaRPr lang="en-ZA" sz="2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endParaRPr lang="en-ZA" sz="32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ZA" sz="3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New knowledge constructs for analysis of supply chain knowledge flows for IP</a:t>
            </a:r>
            <a:endParaRPr lang="en-ZA" sz="2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endParaRPr lang="en-ZA" sz="32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ZA" sz="3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Research papers at the conclusion of the dissertation</a:t>
            </a:r>
            <a:endParaRPr lang="en-ZA" sz="2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78649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686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6">
            <a:extLst>
              <a:ext uri="{FF2B5EF4-FFF2-40B4-BE49-F238E27FC236}">
                <a16:creationId xmlns:a16="http://schemas.microsoft.com/office/drawing/2014/main" id="{66D61E77-C395-3E4E-67D6-9E1BA221FB9C}"/>
              </a:ext>
            </a:extLst>
          </p:cNvPr>
          <p:cNvSpPr txBox="1"/>
          <p:nvPr/>
        </p:nvSpPr>
        <p:spPr>
          <a:xfrm>
            <a:off x="836363" y="2095500"/>
            <a:ext cx="16615273" cy="30469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66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Arita Buri Bold" panose="020B0604020202020204" charset="-127"/>
                <a:cs typeface="Arial" panose="020B0604020202020204" pitchFamily="34" charset="0"/>
              </a:rPr>
              <a:t>Formal Concept Analysis (FCA) emerges as a </a:t>
            </a:r>
            <a:r>
              <a:rPr lang="en-US" sz="6600" b="1" i="0" dirty="0">
                <a:solidFill>
                  <a:srgbClr val="63B8A7"/>
                </a:solidFill>
                <a:effectLst/>
                <a:latin typeface="Arial" panose="020B0604020202020204" pitchFamily="34" charset="0"/>
                <a:ea typeface="Arita Buri Bold" panose="020B0604020202020204" charset="-127"/>
                <a:cs typeface="Arial" panose="020B0604020202020204" pitchFamily="34" charset="0"/>
              </a:rPr>
              <a:t>beacon of hope </a:t>
            </a:r>
            <a:r>
              <a:rPr lang="en-US" sz="66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Arita Buri Bold" panose="020B0604020202020204" charset="-127"/>
                <a:cs typeface="Arial" panose="020B0604020202020204" pitchFamily="34" charset="0"/>
              </a:rPr>
              <a:t>in our quest for adequate risk management of IP. </a:t>
            </a:r>
            <a:endParaRPr lang="en-ZA" sz="6600" dirty="0">
              <a:solidFill>
                <a:schemeClr val="bg1"/>
              </a:solidFill>
              <a:latin typeface="Arial" panose="020B0604020202020204" pitchFamily="34" charset="0"/>
              <a:ea typeface="Arita Buri Bold" panose="020B0604020202020204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4499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10800000" flipH="1">
            <a:off x="9223231" y="8895219"/>
            <a:ext cx="11552272" cy="1596314"/>
          </a:xfrm>
          <a:custGeom>
            <a:avLst/>
            <a:gdLst/>
            <a:ahLst/>
            <a:cxnLst/>
            <a:rect l="l" t="t" r="r" b="b"/>
            <a:pathLst>
              <a:path w="11552272" h="1596314">
                <a:moveTo>
                  <a:pt x="11552272" y="0"/>
                </a:moveTo>
                <a:lnTo>
                  <a:pt x="0" y="0"/>
                </a:lnTo>
                <a:lnTo>
                  <a:pt x="0" y="1596314"/>
                </a:lnTo>
                <a:lnTo>
                  <a:pt x="11552272" y="1596314"/>
                </a:lnTo>
                <a:lnTo>
                  <a:pt x="11552272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flipH="1">
            <a:off x="-2649686" y="-149539"/>
            <a:ext cx="11546413" cy="1595504"/>
          </a:xfrm>
          <a:custGeom>
            <a:avLst/>
            <a:gdLst/>
            <a:ahLst/>
            <a:cxnLst/>
            <a:rect l="l" t="t" r="r" b="b"/>
            <a:pathLst>
              <a:path w="11546413" h="1595504">
                <a:moveTo>
                  <a:pt x="11546413" y="0"/>
                </a:moveTo>
                <a:lnTo>
                  <a:pt x="0" y="0"/>
                </a:lnTo>
                <a:lnTo>
                  <a:pt x="0" y="1595505"/>
                </a:lnTo>
                <a:lnTo>
                  <a:pt x="11546413" y="1595505"/>
                </a:lnTo>
                <a:lnTo>
                  <a:pt x="11546413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491967">
            <a:off x="4366081" y="1559751"/>
            <a:ext cx="1707111" cy="1555022"/>
          </a:xfrm>
          <a:custGeom>
            <a:avLst/>
            <a:gdLst/>
            <a:ahLst/>
            <a:cxnLst/>
            <a:rect l="l" t="t" r="r" b="b"/>
            <a:pathLst>
              <a:path w="1707111" h="1555022">
                <a:moveTo>
                  <a:pt x="0" y="0"/>
                </a:moveTo>
                <a:lnTo>
                  <a:pt x="1707110" y="0"/>
                </a:lnTo>
                <a:lnTo>
                  <a:pt x="1707110" y="1555023"/>
                </a:lnTo>
                <a:lnTo>
                  <a:pt x="0" y="155502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2512426" y="1028700"/>
            <a:ext cx="3634128" cy="4158041"/>
          </a:xfrm>
          <a:custGeom>
            <a:avLst/>
            <a:gdLst/>
            <a:ahLst/>
            <a:cxnLst/>
            <a:rect l="l" t="t" r="r" b="b"/>
            <a:pathLst>
              <a:path w="3634128" h="4158041">
                <a:moveTo>
                  <a:pt x="0" y="0"/>
                </a:moveTo>
                <a:lnTo>
                  <a:pt x="3634128" y="0"/>
                </a:lnTo>
                <a:lnTo>
                  <a:pt x="3634128" y="4158041"/>
                </a:lnTo>
                <a:lnTo>
                  <a:pt x="0" y="415804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1129629" flipV="1">
            <a:off x="1530356" y="4116826"/>
            <a:ext cx="3895386" cy="4128059"/>
          </a:xfrm>
          <a:custGeom>
            <a:avLst/>
            <a:gdLst/>
            <a:ahLst/>
            <a:cxnLst/>
            <a:rect l="l" t="t" r="r" b="b"/>
            <a:pathLst>
              <a:path w="3895386" h="4128059">
                <a:moveTo>
                  <a:pt x="0" y="4128058"/>
                </a:moveTo>
                <a:lnTo>
                  <a:pt x="3895386" y="4128058"/>
                </a:lnTo>
                <a:lnTo>
                  <a:pt x="3895386" y="0"/>
                </a:lnTo>
                <a:lnTo>
                  <a:pt x="0" y="0"/>
                </a:lnTo>
                <a:lnTo>
                  <a:pt x="0" y="4128058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-1568932">
            <a:off x="15591427" y="5685088"/>
            <a:ext cx="1480813" cy="2123030"/>
          </a:xfrm>
          <a:custGeom>
            <a:avLst/>
            <a:gdLst/>
            <a:ahLst/>
            <a:cxnLst/>
            <a:rect l="l" t="t" r="r" b="b"/>
            <a:pathLst>
              <a:path w="1480813" h="2123030">
                <a:moveTo>
                  <a:pt x="0" y="0"/>
                </a:moveTo>
                <a:lnTo>
                  <a:pt x="1480813" y="0"/>
                </a:lnTo>
                <a:lnTo>
                  <a:pt x="1480813" y="2123030"/>
                </a:lnTo>
                <a:lnTo>
                  <a:pt x="0" y="212303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4955707" y="2879051"/>
            <a:ext cx="8376587" cy="54997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50"/>
              </a:lnSpc>
            </a:pPr>
            <a:r>
              <a:rPr lang="en-US" sz="18504" spc="407" dirty="0">
                <a:solidFill>
                  <a:srgbClr val="000000"/>
                </a:solidFill>
                <a:latin typeface="Pompiere"/>
              </a:rPr>
              <a:t>THANK</a:t>
            </a:r>
          </a:p>
          <a:p>
            <a:pPr algn="ctr">
              <a:lnSpc>
                <a:spcPts val="21650"/>
              </a:lnSpc>
            </a:pPr>
            <a:r>
              <a:rPr lang="en-US" sz="18504" spc="407" dirty="0">
                <a:solidFill>
                  <a:srgbClr val="000000"/>
                </a:solidFill>
                <a:latin typeface="Pompiere"/>
              </a:rPr>
              <a:t>YOU!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3B8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11669381" y="981075"/>
            <a:ext cx="5589919" cy="43983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423"/>
              </a:lnSpc>
            </a:pPr>
            <a:r>
              <a:rPr lang="en-US" sz="3200" u="sng" spc="97" dirty="0"/>
              <a:t>Presenter</a:t>
            </a:r>
          </a:p>
          <a:p>
            <a:pPr algn="r">
              <a:lnSpc>
                <a:spcPts val="3143"/>
              </a:lnSpc>
            </a:pPr>
            <a:r>
              <a:rPr lang="en-US" sz="3200" spc="89" dirty="0"/>
              <a:t>Lewis Kaplan</a:t>
            </a:r>
          </a:p>
          <a:p>
            <a:pPr algn="r">
              <a:lnSpc>
                <a:spcPts val="3143"/>
              </a:lnSpc>
            </a:pPr>
            <a:endParaRPr lang="en-US" sz="3200" spc="89" dirty="0"/>
          </a:p>
          <a:p>
            <a:pPr algn="r">
              <a:lnSpc>
                <a:spcPts val="3143"/>
              </a:lnSpc>
            </a:pPr>
            <a:r>
              <a:rPr lang="en-US" sz="3200" spc="89" dirty="0"/>
              <a:t>Supervisor</a:t>
            </a:r>
          </a:p>
          <a:p>
            <a:pPr algn="r">
              <a:lnSpc>
                <a:spcPts val="3143"/>
              </a:lnSpc>
            </a:pPr>
            <a:r>
              <a:rPr lang="en-US" sz="3200" spc="89" dirty="0"/>
              <a:t>Bruce Watson</a:t>
            </a:r>
          </a:p>
          <a:p>
            <a:pPr algn="r">
              <a:lnSpc>
                <a:spcPts val="3143"/>
              </a:lnSpc>
            </a:pPr>
            <a:endParaRPr lang="en-US" sz="3200" spc="89" dirty="0"/>
          </a:p>
          <a:p>
            <a:pPr algn="r">
              <a:lnSpc>
                <a:spcPts val="3143"/>
              </a:lnSpc>
            </a:pPr>
            <a:r>
              <a:rPr lang="en-US" sz="3200" spc="89" dirty="0"/>
              <a:t>Centre of AI Research (CAIR), School for Data-Science &amp; Computational Thinking, Stellenbosch University </a:t>
            </a:r>
          </a:p>
          <a:p>
            <a:pPr marL="0" lvl="0" indent="0" algn="r">
              <a:lnSpc>
                <a:spcPts val="3143"/>
              </a:lnSpc>
            </a:pPr>
            <a:endParaRPr lang="en-US" sz="2245" spc="89" dirty="0">
              <a:solidFill>
                <a:srgbClr val="FFFFFF"/>
              </a:solidFill>
            </a:endParaRPr>
          </a:p>
        </p:txBody>
      </p:sp>
      <p:sp>
        <p:nvSpPr>
          <p:cNvPr id="4" name="Freeform 4"/>
          <p:cNvSpPr/>
          <p:nvPr/>
        </p:nvSpPr>
        <p:spPr>
          <a:xfrm rot="662391">
            <a:off x="12113324" y="5187543"/>
            <a:ext cx="4933446" cy="5113439"/>
          </a:xfrm>
          <a:custGeom>
            <a:avLst/>
            <a:gdLst/>
            <a:ahLst/>
            <a:cxnLst/>
            <a:rect l="l" t="t" r="r" b="b"/>
            <a:pathLst>
              <a:path w="4933446" h="5113439">
                <a:moveTo>
                  <a:pt x="0" y="0"/>
                </a:moveTo>
                <a:lnTo>
                  <a:pt x="4933446" y="0"/>
                </a:lnTo>
                <a:lnTo>
                  <a:pt x="4933446" y="5113439"/>
                </a:lnTo>
                <a:lnTo>
                  <a:pt x="0" y="51134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2299670" y="5952081"/>
            <a:ext cx="5164730" cy="3240920"/>
          </a:xfrm>
          <a:custGeom>
            <a:avLst/>
            <a:gdLst/>
            <a:ahLst/>
            <a:cxnLst/>
            <a:rect l="l" t="t" r="r" b="b"/>
            <a:pathLst>
              <a:path w="5164730" h="3240920">
                <a:moveTo>
                  <a:pt x="0" y="0"/>
                </a:moveTo>
                <a:lnTo>
                  <a:pt x="5164730" y="0"/>
                </a:lnTo>
                <a:lnTo>
                  <a:pt x="5164730" y="3240919"/>
                </a:lnTo>
                <a:lnTo>
                  <a:pt x="0" y="324091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28700" y="8153233"/>
            <a:ext cx="5589919" cy="8463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283"/>
              </a:lnSpc>
            </a:pPr>
            <a:r>
              <a:rPr lang="en-US" sz="2800" spc="93" dirty="0"/>
              <a:t>CAIR – Cape KR 2024 </a:t>
            </a:r>
          </a:p>
          <a:p>
            <a:pPr algn="just">
              <a:lnSpc>
                <a:spcPts val="3283"/>
              </a:lnSpc>
            </a:pPr>
            <a:r>
              <a:rPr lang="en-US" sz="2800" spc="93" dirty="0"/>
              <a:t>January 2024</a:t>
            </a: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DBB4CF8B-9795-4FEE-912F-CF7BD294B5AE}"/>
              </a:ext>
            </a:extLst>
          </p:cNvPr>
          <p:cNvSpPr txBox="1"/>
          <p:nvPr/>
        </p:nvSpPr>
        <p:spPr>
          <a:xfrm>
            <a:off x="1028700" y="1158387"/>
            <a:ext cx="10737570" cy="39371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ZA" sz="44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development of an </a:t>
            </a:r>
            <a:r>
              <a:rPr lang="en-US" sz="44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appropriate IP risk management model given supply-chain related </a:t>
            </a:r>
            <a:r>
              <a:rPr lang="en-ZA" sz="44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IP risk</a:t>
            </a:r>
            <a:endParaRPr lang="en-ZA" sz="4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4400" spc="-103" dirty="0">
                <a:solidFill>
                  <a:srgbClr val="264C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218159-C728-48E0-9046-3481EAAC1C95}"/>
              </a:ext>
            </a:extLst>
          </p:cNvPr>
          <p:cNvSpPr txBox="1"/>
          <p:nvPr/>
        </p:nvSpPr>
        <p:spPr>
          <a:xfrm>
            <a:off x="1447800" y="5143500"/>
            <a:ext cx="9067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PhD: Decision-making and knowledge dynamics</a:t>
            </a:r>
          </a:p>
          <a:p>
            <a:r>
              <a:rPr lang="en-US" sz="4000" dirty="0"/>
              <a:t>University of Stellenbosch</a:t>
            </a:r>
          </a:p>
          <a:p>
            <a:r>
              <a:rPr lang="en-US" sz="4000" dirty="0"/>
              <a:t> </a:t>
            </a:r>
            <a:endParaRPr lang="en-ZA" sz="4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3CDE583-45B5-4F16-A52D-4D9E6733EE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6600" y="6459468"/>
            <a:ext cx="777307" cy="8916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99E56-62C3-45CB-B564-E16DAA36F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5163800" cy="1143000"/>
          </a:xfrm>
        </p:spPr>
        <p:txBody>
          <a:bodyPr/>
          <a:lstStyle/>
          <a:p>
            <a:r>
              <a:rPr lang="en-ZA" dirty="0"/>
              <a:t>Context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B6007-5F8B-49C8-B634-E5F9265A50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15849600" cy="765810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en-ZA" sz="4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There are many variables which could result in loss to the ownership of value. The very proponents which underlie capitalism. </a:t>
            </a:r>
          </a:p>
          <a:p>
            <a:pPr>
              <a:lnSpc>
                <a:spcPct val="170000"/>
              </a:lnSpc>
            </a:pPr>
            <a:r>
              <a:rPr lang="en-ZA" sz="4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Specifically, this study which will be relating to the loss of IP, and potential effects on the system </a:t>
            </a:r>
          </a:p>
          <a:p>
            <a:pPr>
              <a:lnSpc>
                <a:spcPct val="170000"/>
              </a:lnSpc>
            </a:pPr>
            <a:r>
              <a:rPr lang="en-ZA" sz="4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use and loss of products and services to the overall supply chain becomes more apparent the closer the product or service moves from source towards final assembly. </a:t>
            </a:r>
          </a:p>
          <a:p>
            <a:pPr>
              <a:lnSpc>
                <a:spcPct val="170000"/>
              </a:lnSpc>
            </a:pPr>
            <a:r>
              <a:rPr lang="en-ZA" sz="4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Value is continually being added to the basic materials, processes and services until such time as man creates and registers some or other design. </a:t>
            </a:r>
          </a:p>
          <a:p>
            <a:pPr>
              <a:lnSpc>
                <a:spcPct val="170000"/>
              </a:lnSpc>
            </a:pPr>
            <a:r>
              <a:rPr lang="en-ZA" sz="4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Difficulties will arise for countries and organisations with losses of IP such as GDP, market position and unemployment.</a:t>
            </a:r>
            <a:endParaRPr lang="en-ZA" sz="4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91897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99E56-62C3-45CB-B564-E16DAA36F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5163800" cy="1143000"/>
          </a:xfrm>
        </p:spPr>
        <p:txBody>
          <a:bodyPr/>
          <a:lstStyle/>
          <a:p>
            <a:r>
              <a:rPr lang="en-ZA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B6007-5F8B-49C8-B634-E5F9265A50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15849600" cy="76581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1000"/>
              </a:spcAft>
            </a:pPr>
            <a:r>
              <a:rPr lang="en-Z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review of the literature indicates a distinct lack of focus of the effects of legal protection of knowledge (IP), segregation of knowledge within organisations for knowledge creation / commercialisation and competitive advantage via supply chains. 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1000"/>
              </a:spcAft>
            </a:pPr>
            <a:r>
              <a:rPr lang="en-Z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well created, maintained and managed SC determines the effectiveness of knowledge transfer and long term relationships for long term economic benefits.</a:t>
            </a:r>
            <a:endParaRPr lang="en-ZA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1000"/>
              </a:spcAft>
            </a:pPr>
            <a:r>
              <a:rPr lang="en-Z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addition what is not well presented in the available literature is a system for revolutionary knowledge creation (which is a commercial and technical risk) to match the speed of innovation for a competitive advantage. 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1000"/>
              </a:spcAft>
            </a:pPr>
            <a:r>
              <a:rPr lang="en-Z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Concurrently, knowledge outsourcing and the effects for sustained long term organisational growth has also not been specifically researched in the literature.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1000"/>
              </a:spcAft>
            </a:pPr>
            <a:r>
              <a:rPr lang="en-ZA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Players / Agents / Actors!</a:t>
            </a:r>
            <a:endParaRPr lang="en-ZA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15084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743C7-088D-4641-A084-1F91114CA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0287000" cy="1143000"/>
          </a:xfrm>
        </p:spPr>
        <p:txBody>
          <a:bodyPr/>
          <a:lstStyle/>
          <a:p>
            <a:r>
              <a:rPr lang="en-ZA" dirty="0"/>
              <a:t>Primary Research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C1B813-144C-4EF6-B5B3-73D93EA59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17145000" cy="80391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en-ZA" sz="3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Primary </a:t>
            </a:r>
            <a:endParaRPr lang="en-ZA" sz="3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sz="30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What would be an appropriate IP risk management model given supply-chain related IP risk?</a:t>
            </a:r>
            <a:endParaRPr lang="en-ZA" sz="3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en-ZA" sz="3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Secondary </a:t>
            </a:r>
            <a:endParaRPr lang="en-ZA" sz="3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ZA" sz="30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How serious is the risk of loss of IP for organisations within the Supply Chain?</a:t>
            </a:r>
            <a:endParaRPr lang="en-ZA" sz="3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ZA" sz="30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What effects might the risk of loss of IP have on organisations within a Supply Chain?</a:t>
            </a:r>
            <a:endParaRPr lang="en-ZA" sz="3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ZA" sz="30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What is the extent of the risk of IP withdrawal by individual organisations from the entire Supply Chain? Does the reliance on segregated IP development pose a risk for organisations within a Supply Chain?</a:t>
            </a:r>
            <a:endParaRPr lang="en-ZA" sz="3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ZA" sz="30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What risk management positions do individual organisations take up vis-á-vis their supply chain?</a:t>
            </a:r>
            <a:endParaRPr lang="en-ZA" sz="3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1814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686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9302945" y="1384964"/>
            <a:ext cx="8985055" cy="14678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40"/>
              </a:lnSpc>
              <a:spcBef>
                <a:spcPct val="0"/>
              </a:spcBef>
            </a:pPr>
            <a:r>
              <a:rPr lang="en-US" sz="3200" dirty="0">
                <a:solidFill>
                  <a:srgbClr val="FFFFFF"/>
                </a:solidFill>
              </a:rPr>
              <a:t>What and where a</a:t>
            </a:r>
            <a:r>
              <a:rPr lang="en-US" sz="3200" u="none" dirty="0">
                <a:solidFill>
                  <a:srgbClr val="FFFFFF"/>
                </a:solidFill>
              </a:rPr>
              <a:t>re the Global Supply Chains? </a:t>
            </a:r>
          </a:p>
          <a:p>
            <a:pPr marL="690882" lvl="1" indent="-345441">
              <a:lnSpc>
                <a:spcPts val="3840"/>
              </a:lnSpc>
              <a:spcBef>
                <a:spcPct val="0"/>
              </a:spcBef>
              <a:buFont typeface="Arial"/>
              <a:buChar char="•"/>
            </a:pPr>
            <a:r>
              <a:rPr lang="en-US" sz="3200" u="none" dirty="0">
                <a:solidFill>
                  <a:srgbClr val="FFFFFF"/>
                </a:solidFill>
              </a:rPr>
              <a:t>The North, South, East and West paradigm</a:t>
            </a:r>
          </a:p>
          <a:p>
            <a:pPr marL="0" lvl="0" indent="0">
              <a:lnSpc>
                <a:spcPts val="3839"/>
              </a:lnSpc>
              <a:spcBef>
                <a:spcPct val="0"/>
              </a:spcBef>
            </a:pPr>
            <a:endParaRPr lang="en-US" sz="3200" u="none" dirty="0">
              <a:solidFill>
                <a:srgbClr val="FFFFFF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9302945" y="2713712"/>
            <a:ext cx="8829549" cy="9817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3839"/>
              </a:lnSpc>
              <a:spcBef>
                <a:spcPct val="0"/>
              </a:spcBef>
            </a:pPr>
            <a:r>
              <a:rPr lang="en-US" sz="3199" u="none" dirty="0">
                <a:solidFill>
                  <a:srgbClr val="FFFFFF"/>
                </a:solidFill>
              </a:rPr>
              <a:t>The movements of money, data, information and knowledge across continents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9302945" y="4161733"/>
            <a:ext cx="8829549" cy="9817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3839"/>
              </a:lnSpc>
              <a:spcBef>
                <a:spcPct val="0"/>
              </a:spcBef>
            </a:pPr>
            <a:r>
              <a:rPr lang="en-US" sz="3199" dirty="0">
                <a:solidFill>
                  <a:srgbClr val="FFFFFF"/>
                </a:solidFill>
              </a:rPr>
              <a:t>Visibility, access and accountability along and within the Supply Chains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1219200" y="1129609"/>
            <a:ext cx="7049493" cy="4209491"/>
            <a:chOff x="0" y="66675"/>
            <a:chExt cx="9399324" cy="5612655"/>
          </a:xfrm>
        </p:grpSpPr>
        <p:sp>
          <p:nvSpPr>
            <p:cNvPr id="6" name="TextBox 6"/>
            <p:cNvSpPr txBox="1"/>
            <p:nvPr/>
          </p:nvSpPr>
          <p:spPr>
            <a:xfrm>
              <a:off x="0" y="66675"/>
              <a:ext cx="9399324" cy="45204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>
                <a:lnSpc>
                  <a:spcPts val="8799"/>
                </a:lnSpc>
              </a:pPr>
              <a:r>
                <a:rPr lang="en-US" sz="7999" dirty="0">
                  <a:solidFill>
                    <a:srgbClr val="09427D"/>
                  </a:solidFill>
                </a:rPr>
                <a:t>Global Supply Chains and Knowledge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5097974"/>
              <a:ext cx="8799689" cy="5813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>
                <a:lnSpc>
                  <a:spcPts val="3919"/>
                </a:lnSpc>
              </a:pPr>
              <a:endParaRPr dirty="0"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9302945" y="5656248"/>
            <a:ext cx="8829549" cy="9817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3839"/>
              </a:lnSpc>
              <a:spcBef>
                <a:spcPct val="0"/>
              </a:spcBef>
            </a:pPr>
            <a:r>
              <a:rPr lang="en-US" sz="3199" dirty="0">
                <a:solidFill>
                  <a:srgbClr val="FFFFFF"/>
                </a:solidFill>
              </a:rPr>
              <a:t>How and where IP is developed and infused into the products and services</a:t>
            </a:r>
          </a:p>
        </p:txBody>
      </p:sp>
      <p:sp>
        <p:nvSpPr>
          <p:cNvPr id="9" name="Freeform 9"/>
          <p:cNvSpPr/>
          <p:nvPr/>
        </p:nvSpPr>
        <p:spPr>
          <a:xfrm>
            <a:off x="7960450" y="1160172"/>
            <a:ext cx="1112002" cy="1152573"/>
          </a:xfrm>
          <a:custGeom>
            <a:avLst/>
            <a:gdLst/>
            <a:ahLst/>
            <a:cxnLst/>
            <a:rect l="l" t="t" r="r" b="b"/>
            <a:pathLst>
              <a:path w="1112002" h="1152573">
                <a:moveTo>
                  <a:pt x="0" y="0"/>
                </a:moveTo>
                <a:lnTo>
                  <a:pt x="1112002" y="0"/>
                </a:lnTo>
                <a:lnTo>
                  <a:pt x="1112002" y="1152573"/>
                </a:lnTo>
                <a:lnTo>
                  <a:pt x="0" y="115257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8090707" y="1474281"/>
            <a:ext cx="851489" cy="5122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159"/>
              </a:lnSpc>
              <a:spcBef>
                <a:spcPct val="0"/>
              </a:spcBef>
            </a:pPr>
            <a:r>
              <a:rPr lang="en-US" sz="3199" u="none" spc="-31" dirty="0">
                <a:solidFill>
                  <a:srgbClr val="09427D"/>
                </a:solidFill>
              </a:rPr>
              <a:t>01</a:t>
            </a:r>
          </a:p>
        </p:txBody>
      </p:sp>
      <p:sp>
        <p:nvSpPr>
          <p:cNvPr id="11" name="Freeform 11"/>
          <p:cNvSpPr/>
          <p:nvPr/>
        </p:nvSpPr>
        <p:spPr>
          <a:xfrm>
            <a:off x="7960450" y="2638226"/>
            <a:ext cx="1102056" cy="1142264"/>
          </a:xfrm>
          <a:custGeom>
            <a:avLst/>
            <a:gdLst/>
            <a:ahLst/>
            <a:cxnLst/>
            <a:rect l="l" t="t" r="r" b="b"/>
            <a:pathLst>
              <a:path w="1102056" h="1142264">
                <a:moveTo>
                  <a:pt x="0" y="0"/>
                </a:moveTo>
                <a:lnTo>
                  <a:pt x="1102056" y="0"/>
                </a:lnTo>
                <a:lnTo>
                  <a:pt x="1102056" y="1142264"/>
                </a:lnTo>
                <a:lnTo>
                  <a:pt x="0" y="114226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47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8085734" y="2947181"/>
            <a:ext cx="851489" cy="5122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159"/>
              </a:lnSpc>
              <a:spcBef>
                <a:spcPct val="0"/>
              </a:spcBef>
            </a:pPr>
            <a:r>
              <a:rPr lang="en-US" sz="3199" u="none" spc="-31" dirty="0">
                <a:solidFill>
                  <a:srgbClr val="09427D"/>
                </a:solidFill>
              </a:rPr>
              <a:t>02</a:t>
            </a:r>
          </a:p>
        </p:txBody>
      </p:sp>
      <p:sp>
        <p:nvSpPr>
          <p:cNvPr id="13" name="Freeform 13"/>
          <p:cNvSpPr/>
          <p:nvPr/>
        </p:nvSpPr>
        <p:spPr>
          <a:xfrm>
            <a:off x="7960450" y="4104340"/>
            <a:ext cx="1112002" cy="1152573"/>
          </a:xfrm>
          <a:custGeom>
            <a:avLst/>
            <a:gdLst/>
            <a:ahLst/>
            <a:cxnLst/>
            <a:rect l="l" t="t" r="r" b="b"/>
            <a:pathLst>
              <a:path w="1112002" h="1152573">
                <a:moveTo>
                  <a:pt x="0" y="0"/>
                </a:moveTo>
                <a:lnTo>
                  <a:pt x="1112002" y="0"/>
                </a:lnTo>
                <a:lnTo>
                  <a:pt x="1112002" y="1152572"/>
                </a:lnTo>
                <a:lnTo>
                  <a:pt x="0" y="115257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7973893" y="5580762"/>
            <a:ext cx="1102056" cy="1142264"/>
          </a:xfrm>
          <a:custGeom>
            <a:avLst/>
            <a:gdLst/>
            <a:ahLst/>
            <a:cxnLst/>
            <a:rect l="l" t="t" r="r" b="b"/>
            <a:pathLst>
              <a:path w="1102056" h="1142264">
                <a:moveTo>
                  <a:pt x="0" y="0"/>
                </a:moveTo>
                <a:lnTo>
                  <a:pt x="1102057" y="0"/>
                </a:lnTo>
                <a:lnTo>
                  <a:pt x="1102057" y="1142264"/>
                </a:lnTo>
                <a:lnTo>
                  <a:pt x="0" y="114226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47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7982364" y="7046876"/>
            <a:ext cx="1112002" cy="1152573"/>
          </a:xfrm>
          <a:custGeom>
            <a:avLst/>
            <a:gdLst/>
            <a:ahLst/>
            <a:cxnLst/>
            <a:rect l="l" t="t" r="r" b="b"/>
            <a:pathLst>
              <a:path w="1112002" h="1152573">
                <a:moveTo>
                  <a:pt x="0" y="0"/>
                </a:moveTo>
                <a:lnTo>
                  <a:pt x="1112002" y="0"/>
                </a:lnTo>
                <a:lnTo>
                  <a:pt x="1112002" y="1152573"/>
                </a:lnTo>
                <a:lnTo>
                  <a:pt x="0" y="115257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6" name="TextBox 16"/>
          <p:cNvSpPr txBox="1"/>
          <p:nvPr/>
        </p:nvSpPr>
        <p:spPr>
          <a:xfrm>
            <a:off x="8099177" y="4418665"/>
            <a:ext cx="851489" cy="5122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159"/>
              </a:lnSpc>
              <a:spcBef>
                <a:spcPct val="0"/>
              </a:spcBef>
            </a:pPr>
            <a:r>
              <a:rPr lang="en-US" sz="3199" u="none" spc="-31" dirty="0">
                <a:solidFill>
                  <a:srgbClr val="09427D"/>
                </a:solidFill>
              </a:rPr>
              <a:t>03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112621" y="5889717"/>
            <a:ext cx="851489" cy="5122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159"/>
              </a:lnSpc>
              <a:spcBef>
                <a:spcPct val="0"/>
              </a:spcBef>
            </a:pPr>
            <a:r>
              <a:rPr lang="en-US" sz="3199" u="none" spc="-31" dirty="0">
                <a:solidFill>
                  <a:srgbClr val="09427D"/>
                </a:solidFill>
              </a:rPr>
              <a:t>04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9302945" y="7219040"/>
            <a:ext cx="8907302" cy="9817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3839"/>
              </a:lnSpc>
              <a:spcBef>
                <a:spcPct val="0"/>
              </a:spcBef>
            </a:pPr>
            <a:r>
              <a:rPr lang="en-US" sz="3199" dirty="0">
                <a:solidFill>
                  <a:srgbClr val="FFFFFF"/>
                </a:solidFill>
              </a:rPr>
              <a:t>The loss of only 1 patent can affect the entire supply chain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8112621" y="7361201"/>
            <a:ext cx="851489" cy="5122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159"/>
              </a:lnSpc>
              <a:spcBef>
                <a:spcPct val="0"/>
              </a:spcBef>
            </a:pPr>
            <a:r>
              <a:rPr lang="en-US" sz="3199" spc="-31" dirty="0">
                <a:solidFill>
                  <a:srgbClr val="09427D"/>
                </a:solidFill>
              </a:rPr>
              <a:t>05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9302945" y="8762654"/>
            <a:ext cx="8985055" cy="9817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3839"/>
              </a:lnSpc>
              <a:spcBef>
                <a:spcPct val="0"/>
              </a:spcBef>
            </a:pPr>
            <a:r>
              <a:rPr lang="en-US" sz="3199" dirty="0">
                <a:solidFill>
                  <a:srgbClr val="FFFFFF"/>
                </a:solidFill>
              </a:rPr>
              <a:t>Flexibility of knowledge development, rather than contracts, to ensure SC flows</a:t>
            </a:r>
          </a:p>
        </p:txBody>
      </p:sp>
      <p:sp>
        <p:nvSpPr>
          <p:cNvPr id="21" name="Freeform 21"/>
          <p:cNvSpPr/>
          <p:nvPr/>
        </p:nvSpPr>
        <p:spPr>
          <a:xfrm>
            <a:off x="7960450" y="8523299"/>
            <a:ext cx="1102056" cy="1142264"/>
          </a:xfrm>
          <a:custGeom>
            <a:avLst/>
            <a:gdLst/>
            <a:ahLst/>
            <a:cxnLst/>
            <a:rect l="l" t="t" r="r" b="b"/>
            <a:pathLst>
              <a:path w="1102056" h="1142264">
                <a:moveTo>
                  <a:pt x="0" y="0"/>
                </a:moveTo>
                <a:lnTo>
                  <a:pt x="1102056" y="0"/>
                </a:lnTo>
                <a:lnTo>
                  <a:pt x="1102056" y="1142264"/>
                </a:lnTo>
                <a:lnTo>
                  <a:pt x="0" y="114226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47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8099177" y="8832271"/>
            <a:ext cx="851489" cy="5122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159"/>
              </a:lnSpc>
              <a:spcBef>
                <a:spcPct val="0"/>
              </a:spcBef>
            </a:pPr>
            <a:r>
              <a:rPr lang="en-US" sz="3199" spc="-31" dirty="0">
                <a:solidFill>
                  <a:srgbClr val="09427D"/>
                </a:solidFill>
              </a:rPr>
              <a:t>06</a:t>
            </a:r>
          </a:p>
        </p:txBody>
      </p:sp>
      <p:sp>
        <p:nvSpPr>
          <p:cNvPr id="23" name="Freeform 23"/>
          <p:cNvSpPr/>
          <p:nvPr/>
        </p:nvSpPr>
        <p:spPr>
          <a:xfrm>
            <a:off x="2029444" y="5711514"/>
            <a:ext cx="4074402" cy="2901476"/>
          </a:xfrm>
          <a:custGeom>
            <a:avLst/>
            <a:gdLst/>
            <a:ahLst/>
            <a:cxnLst/>
            <a:rect l="l" t="t" r="r" b="b"/>
            <a:pathLst>
              <a:path w="4074402" h="2901476">
                <a:moveTo>
                  <a:pt x="0" y="0"/>
                </a:moveTo>
                <a:lnTo>
                  <a:pt x="4074402" y="0"/>
                </a:lnTo>
                <a:lnTo>
                  <a:pt x="4074402" y="2901475"/>
                </a:lnTo>
                <a:lnTo>
                  <a:pt x="0" y="290147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7259" t="-59096" r="-28324" b="-59382"/>
            </a:stretch>
          </a:blipFill>
        </p:spPr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8" grpId="0"/>
      <p:bldP spid="1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3B8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78E97FBE-3601-168F-276B-69D82B4C7D3D}"/>
              </a:ext>
            </a:extLst>
          </p:cNvPr>
          <p:cNvGrpSpPr/>
          <p:nvPr/>
        </p:nvGrpSpPr>
        <p:grpSpPr>
          <a:xfrm>
            <a:off x="6965326" y="1954181"/>
            <a:ext cx="4450876" cy="4807083"/>
            <a:chOff x="6965326" y="1954181"/>
            <a:chExt cx="4450876" cy="4807083"/>
          </a:xfrm>
        </p:grpSpPr>
        <p:grpSp>
          <p:nvGrpSpPr>
            <p:cNvPr id="11" name="Group 11"/>
            <p:cNvGrpSpPr/>
            <p:nvPr/>
          </p:nvGrpSpPr>
          <p:grpSpPr>
            <a:xfrm>
              <a:off x="6965326" y="1954181"/>
              <a:ext cx="4450876" cy="4807083"/>
              <a:chOff x="0" y="0"/>
              <a:chExt cx="5934501" cy="6409444"/>
            </a:xfrm>
          </p:grpSpPr>
          <p:sp>
            <p:nvSpPr>
              <p:cNvPr id="12" name="Freeform 12"/>
              <p:cNvSpPr/>
              <p:nvPr/>
            </p:nvSpPr>
            <p:spPr>
              <a:xfrm rot="10035565">
                <a:off x="685313" y="447257"/>
                <a:ext cx="4671774" cy="5514930"/>
              </a:xfrm>
              <a:custGeom>
                <a:avLst/>
                <a:gdLst/>
                <a:ahLst/>
                <a:cxnLst/>
                <a:rect l="l" t="t" r="r" b="b"/>
                <a:pathLst>
                  <a:path w="4671774" h="5514930">
                    <a:moveTo>
                      <a:pt x="0" y="0"/>
                    </a:moveTo>
                    <a:lnTo>
                      <a:pt x="4671774" y="0"/>
                    </a:lnTo>
                    <a:lnTo>
                      <a:pt x="4671774" y="5514930"/>
                    </a:lnTo>
                    <a:lnTo>
                      <a:pt x="0" y="551493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a:blipFill>
            </p:spPr>
          </p:sp>
          <p:sp>
            <p:nvSpPr>
              <p:cNvPr id="13" name="Freeform 13"/>
              <p:cNvSpPr/>
              <p:nvPr/>
            </p:nvSpPr>
            <p:spPr>
              <a:xfrm rot="-5730646">
                <a:off x="632774" y="343177"/>
                <a:ext cx="4668954" cy="5511601"/>
              </a:xfrm>
              <a:custGeom>
                <a:avLst/>
                <a:gdLst/>
                <a:ahLst/>
                <a:cxnLst/>
                <a:rect l="l" t="t" r="r" b="b"/>
                <a:pathLst>
                  <a:path w="4668954" h="5511601">
                    <a:moveTo>
                      <a:pt x="0" y="0"/>
                    </a:moveTo>
                    <a:lnTo>
                      <a:pt x="4668953" y="0"/>
                    </a:lnTo>
                    <a:lnTo>
                      <a:pt x="4668953" y="5511600"/>
                    </a:lnTo>
                    <a:lnTo>
                      <a:pt x="0" y="55116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a:blipFill>
            </p:spPr>
          </p:sp>
        </p:grpSp>
        <p:sp>
          <p:nvSpPr>
            <p:cNvPr id="14" name="TextBox 14"/>
            <p:cNvSpPr txBox="1"/>
            <p:nvPr/>
          </p:nvSpPr>
          <p:spPr>
            <a:xfrm>
              <a:off x="7359601" y="4183719"/>
              <a:ext cx="3713231" cy="3951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662"/>
                </a:lnSpc>
                <a:spcBef>
                  <a:spcPct val="0"/>
                </a:spcBef>
              </a:pPr>
              <a:r>
                <a:rPr lang="en-US" sz="4000" dirty="0">
                  <a:solidFill>
                    <a:srgbClr val="FFFFFF"/>
                  </a:solidFill>
                </a:rPr>
                <a:t>What is IP?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D6B7297-5490-2D8B-2F2E-0D85B03E859C}"/>
              </a:ext>
            </a:extLst>
          </p:cNvPr>
          <p:cNvGrpSpPr/>
          <p:nvPr/>
        </p:nvGrpSpPr>
        <p:grpSpPr>
          <a:xfrm>
            <a:off x="12063329" y="2452080"/>
            <a:ext cx="3983523" cy="3985928"/>
            <a:chOff x="12063329" y="2452080"/>
            <a:chExt cx="3983523" cy="3985928"/>
          </a:xfrm>
        </p:grpSpPr>
        <p:sp>
          <p:nvSpPr>
            <p:cNvPr id="5" name="Freeform 5"/>
            <p:cNvSpPr/>
            <p:nvPr/>
          </p:nvSpPr>
          <p:spPr>
            <a:xfrm rot="10035565">
              <a:off x="12405815" y="2452080"/>
              <a:ext cx="3376535" cy="3985928"/>
            </a:xfrm>
            <a:custGeom>
              <a:avLst/>
              <a:gdLst/>
              <a:ahLst/>
              <a:cxnLst/>
              <a:rect l="l" t="t" r="r" b="b"/>
              <a:pathLst>
                <a:path w="3376535" h="3985928">
                  <a:moveTo>
                    <a:pt x="0" y="0"/>
                  </a:moveTo>
                  <a:lnTo>
                    <a:pt x="3376535" y="0"/>
                  </a:lnTo>
                  <a:lnTo>
                    <a:pt x="3376535" y="3985928"/>
                  </a:lnTo>
                  <a:lnTo>
                    <a:pt x="0" y="39859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6" name="Freeform 6"/>
            <p:cNvSpPr/>
            <p:nvPr/>
          </p:nvSpPr>
          <p:spPr>
            <a:xfrm rot="-6639570">
              <a:off x="12367842" y="2376855"/>
              <a:ext cx="3374497" cy="3983523"/>
            </a:xfrm>
            <a:custGeom>
              <a:avLst/>
              <a:gdLst/>
              <a:ahLst/>
              <a:cxnLst/>
              <a:rect l="l" t="t" r="r" b="b"/>
              <a:pathLst>
                <a:path w="3374497" h="3983523">
                  <a:moveTo>
                    <a:pt x="0" y="0"/>
                  </a:moveTo>
                  <a:lnTo>
                    <a:pt x="3374497" y="0"/>
                  </a:lnTo>
                  <a:lnTo>
                    <a:pt x="3374497" y="3983523"/>
                  </a:lnTo>
                  <a:lnTo>
                    <a:pt x="0" y="398352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5" name="TextBox 15"/>
            <p:cNvSpPr txBox="1"/>
            <p:nvPr/>
          </p:nvSpPr>
          <p:spPr>
            <a:xfrm>
              <a:off x="12190226" y="3854762"/>
              <a:ext cx="3713231" cy="10469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662"/>
                </a:lnSpc>
                <a:spcBef>
                  <a:spcPct val="0"/>
                </a:spcBef>
              </a:pPr>
              <a:r>
                <a:rPr lang="en-US" sz="2800" dirty="0">
                  <a:solidFill>
                    <a:srgbClr val="FFFFFF"/>
                  </a:solidFill>
                </a:rPr>
                <a:t>Can we define IP, definitively or do we agree to disagree?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92BF8A0-BD2C-DB96-EBC1-1C735C1BF754}"/>
              </a:ext>
            </a:extLst>
          </p:cNvPr>
          <p:cNvGrpSpPr/>
          <p:nvPr/>
        </p:nvGrpSpPr>
        <p:grpSpPr>
          <a:xfrm>
            <a:off x="4006956" y="5575965"/>
            <a:ext cx="5130040" cy="4912524"/>
            <a:chOff x="4006956" y="5575965"/>
            <a:chExt cx="5130040" cy="4912524"/>
          </a:xfrm>
        </p:grpSpPr>
        <p:grpSp>
          <p:nvGrpSpPr>
            <p:cNvPr id="8" name="Group 8"/>
            <p:cNvGrpSpPr/>
            <p:nvPr/>
          </p:nvGrpSpPr>
          <p:grpSpPr>
            <a:xfrm>
              <a:off x="4006956" y="5575965"/>
              <a:ext cx="5130040" cy="4912524"/>
              <a:chOff x="0" y="0"/>
              <a:chExt cx="6840053" cy="6550032"/>
            </a:xfrm>
          </p:grpSpPr>
          <p:sp>
            <p:nvSpPr>
              <p:cNvPr id="9" name="Freeform 9"/>
              <p:cNvSpPr/>
              <p:nvPr/>
            </p:nvSpPr>
            <p:spPr>
              <a:xfrm rot="857373">
                <a:off x="1084140" y="491235"/>
                <a:ext cx="4671774" cy="5514930"/>
              </a:xfrm>
              <a:custGeom>
                <a:avLst/>
                <a:gdLst/>
                <a:ahLst/>
                <a:cxnLst/>
                <a:rect l="l" t="t" r="r" b="b"/>
                <a:pathLst>
                  <a:path w="4671774" h="5514930">
                    <a:moveTo>
                      <a:pt x="0" y="0"/>
                    </a:moveTo>
                    <a:lnTo>
                      <a:pt x="4671773" y="0"/>
                    </a:lnTo>
                    <a:lnTo>
                      <a:pt x="4671773" y="5514930"/>
                    </a:lnTo>
                    <a:lnTo>
                      <a:pt x="0" y="551493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a:blipFill>
            </p:spPr>
          </p:sp>
          <p:sp>
            <p:nvSpPr>
              <p:cNvPr id="10" name="Freeform 10"/>
              <p:cNvSpPr/>
              <p:nvPr/>
            </p:nvSpPr>
            <p:spPr>
              <a:xfrm rot="6691162">
                <a:off x="1085550" y="611612"/>
                <a:ext cx="4668954" cy="5511601"/>
              </a:xfrm>
              <a:custGeom>
                <a:avLst/>
                <a:gdLst/>
                <a:ahLst/>
                <a:cxnLst/>
                <a:rect l="l" t="t" r="r" b="b"/>
                <a:pathLst>
                  <a:path w="4668954" h="5511601">
                    <a:moveTo>
                      <a:pt x="0" y="0"/>
                    </a:moveTo>
                    <a:lnTo>
                      <a:pt x="4668953" y="0"/>
                    </a:lnTo>
                    <a:lnTo>
                      <a:pt x="4668953" y="5511601"/>
                    </a:lnTo>
                    <a:lnTo>
                      <a:pt x="0" y="5511601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a:blipFill>
            </p:spPr>
          </p:sp>
        </p:grpSp>
        <p:sp>
          <p:nvSpPr>
            <p:cNvPr id="16" name="TextBox 16"/>
            <p:cNvSpPr txBox="1"/>
            <p:nvPr/>
          </p:nvSpPr>
          <p:spPr>
            <a:xfrm>
              <a:off x="4590941" y="8022703"/>
              <a:ext cx="3713231" cy="7007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662"/>
                </a:lnSpc>
                <a:spcBef>
                  <a:spcPct val="0"/>
                </a:spcBef>
              </a:pPr>
              <a:r>
                <a:rPr lang="en-US" sz="2800" dirty="0">
                  <a:solidFill>
                    <a:srgbClr val="FFFFFF"/>
                  </a:solidFill>
                </a:rPr>
                <a:t>South African Law or EU Law?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F2477AB-20F1-391C-83CE-42D7ED3E9030}"/>
              </a:ext>
            </a:extLst>
          </p:cNvPr>
          <p:cNvGrpSpPr/>
          <p:nvPr/>
        </p:nvGrpSpPr>
        <p:grpSpPr>
          <a:xfrm>
            <a:off x="9991870" y="5873362"/>
            <a:ext cx="4289174" cy="4632440"/>
            <a:chOff x="9991870" y="5873362"/>
            <a:chExt cx="4289174" cy="4632440"/>
          </a:xfrm>
        </p:grpSpPr>
        <p:grpSp>
          <p:nvGrpSpPr>
            <p:cNvPr id="17" name="Group 17"/>
            <p:cNvGrpSpPr/>
            <p:nvPr/>
          </p:nvGrpSpPr>
          <p:grpSpPr>
            <a:xfrm>
              <a:off x="9991870" y="5873362"/>
              <a:ext cx="4289174" cy="4632440"/>
              <a:chOff x="0" y="0"/>
              <a:chExt cx="5718899" cy="6176587"/>
            </a:xfrm>
          </p:grpSpPr>
          <p:sp>
            <p:nvSpPr>
              <p:cNvPr id="18" name="Freeform 18"/>
              <p:cNvSpPr/>
              <p:nvPr/>
            </p:nvSpPr>
            <p:spPr>
              <a:xfrm rot="10035565">
                <a:off x="660416" y="431008"/>
                <a:ext cx="4502047" cy="5314571"/>
              </a:xfrm>
              <a:custGeom>
                <a:avLst/>
                <a:gdLst/>
                <a:ahLst/>
                <a:cxnLst/>
                <a:rect l="l" t="t" r="r" b="b"/>
                <a:pathLst>
                  <a:path w="4502047" h="5314571">
                    <a:moveTo>
                      <a:pt x="0" y="0"/>
                    </a:moveTo>
                    <a:lnTo>
                      <a:pt x="4502047" y="0"/>
                    </a:lnTo>
                    <a:lnTo>
                      <a:pt x="4502047" y="5314571"/>
                    </a:lnTo>
                    <a:lnTo>
                      <a:pt x="0" y="5314571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a:blipFill>
            </p:spPr>
          </p:sp>
          <p:sp>
            <p:nvSpPr>
              <p:cNvPr id="19" name="Freeform 19"/>
              <p:cNvSpPr/>
              <p:nvPr/>
            </p:nvSpPr>
            <p:spPr>
              <a:xfrm rot="-5730646">
                <a:off x="609785" y="330709"/>
                <a:ext cx="4499330" cy="5311363"/>
              </a:xfrm>
              <a:custGeom>
                <a:avLst/>
                <a:gdLst/>
                <a:ahLst/>
                <a:cxnLst/>
                <a:rect l="l" t="t" r="r" b="b"/>
                <a:pathLst>
                  <a:path w="4499330" h="5311363">
                    <a:moveTo>
                      <a:pt x="0" y="0"/>
                    </a:moveTo>
                    <a:lnTo>
                      <a:pt x="4499329" y="0"/>
                    </a:lnTo>
                    <a:lnTo>
                      <a:pt x="4499329" y="5311363"/>
                    </a:lnTo>
                    <a:lnTo>
                      <a:pt x="0" y="5311363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a:blipFill>
            </p:spPr>
          </p:sp>
        </p:grpSp>
        <p:sp>
          <p:nvSpPr>
            <p:cNvPr id="20" name="TextBox 20"/>
            <p:cNvSpPr txBox="1"/>
            <p:nvPr/>
          </p:nvSpPr>
          <p:spPr>
            <a:xfrm>
              <a:off x="10288090" y="7858224"/>
              <a:ext cx="3713231" cy="139320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662"/>
                </a:lnSpc>
                <a:spcBef>
                  <a:spcPct val="0"/>
                </a:spcBef>
              </a:pPr>
              <a:r>
                <a:rPr lang="en-US" sz="2800" dirty="0">
                  <a:solidFill>
                    <a:srgbClr val="FFFFFF"/>
                  </a:solidFill>
                </a:rPr>
                <a:t>Stick or the Carrot method for organisational protection of IP</a:t>
              </a:r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1028700" y="1085850"/>
            <a:ext cx="14742765" cy="10495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8800"/>
              </a:lnSpc>
            </a:pPr>
            <a:r>
              <a:rPr lang="en-US" sz="6000" dirty="0">
                <a:solidFill>
                  <a:srgbClr val="09427D"/>
                </a:solidFill>
              </a:rPr>
              <a:t>IP?</a:t>
            </a:r>
          </a:p>
        </p:txBody>
      </p:sp>
      <p:sp>
        <p:nvSpPr>
          <p:cNvPr id="22" name="Freeform 22"/>
          <p:cNvSpPr/>
          <p:nvPr/>
        </p:nvSpPr>
        <p:spPr>
          <a:xfrm>
            <a:off x="12428581" y="1152443"/>
            <a:ext cx="636555" cy="1157372"/>
          </a:xfrm>
          <a:custGeom>
            <a:avLst/>
            <a:gdLst/>
            <a:ahLst/>
            <a:cxnLst/>
            <a:rect l="l" t="t" r="r" b="b"/>
            <a:pathLst>
              <a:path w="1205970" h="2192673">
                <a:moveTo>
                  <a:pt x="0" y="0"/>
                </a:moveTo>
                <a:lnTo>
                  <a:pt x="1205970" y="0"/>
                </a:lnTo>
                <a:lnTo>
                  <a:pt x="1205970" y="2192674"/>
                </a:lnTo>
                <a:lnTo>
                  <a:pt x="0" y="219267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495284A0-B1D9-D2FB-B4EA-35006CE39959}"/>
              </a:ext>
            </a:extLst>
          </p:cNvPr>
          <p:cNvSpPr/>
          <p:nvPr/>
        </p:nvSpPr>
        <p:spPr>
          <a:xfrm>
            <a:off x="13245060" y="686529"/>
            <a:ext cx="895887" cy="1628884"/>
          </a:xfrm>
          <a:custGeom>
            <a:avLst/>
            <a:gdLst/>
            <a:ahLst/>
            <a:cxnLst/>
            <a:rect l="l" t="t" r="r" b="b"/>
            <a:pathLst>
              <a:path w="1205970" h="2192673">
                <a:moveTo>
                  <a:pt x="0" y="0"/>
                </a:moveTo>
                <a:lnTo>
                  <a:pt x="1205970" y="0"/>
                </a:lnTo>
                <a:lnTo>
                  <a:pt x="1205970" y="2192674"/>
                </a:lnTo>
                <a:lnTo>
                  <a:pt x="0" y="219267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24" name="Freeform 22">
            <a:extLst>
              <a:ext uri="{FF2B5EF4-FFF2-40B4-BE49-F238E27FC236}">
                <a16:creationId xmlns:a16="http://schemas.microsoft.com/office/drawing/2014/main" id="{E4F4AF02-532C-7625-F96A-8CDB61AB067E}"/>
              </a:ext>
            </a:extLst>
          </p:cNvPr>
          <p:cNvSpPr/>
          <p:nvPr/>
        </p:nvSpPr>
        <p:spPr>
          <a:xfrm>
            <a:off x="14320871" y="131156"/>
            <a:ext cx="1155219" cy="2100396"/>
          </a:xfrm>
          <a:custGeom>
            <a:avLst/>
            <a:gdLst/>
            <a:ahLst/>
            <a:cxnLst/>
            <a:rect l="l" t="t" r="r" b="b"/>
            <a:pathLst>
              <a:path w="1205970" h="2192673">
                <a:moveTo>
                  <a:pt x="0" y="0"/>
                </a:moveTo>
                <a:lnTo>
                  <a:pt x="1205970" y="0"/>
                </a:lnTo>
                <a:lnTo>
                  <a:pt x="1205970" y="2192674"/>
                </a:lnTo>
                <a:lnTo>
                  <a:pt x="0" y="219267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AD89807-607C-43EA-A30B-13F2967F844F}"/>
              </a:ext>
            </a:extLst>
          </p:cNvPr>
          <p:cNvGrpSpPr/>
          <p:nvPr/>
        </p:nvGrpSpPr>
        <p:grpSpPr>
          <a:xfrm>
            <a:off x="1773947" y="2167002"/>
            <a:ext cx="4943664" cy="4734051"/>
            <a:chOff x="1773947" y="2167002"/>
            <a:chExt cx="4943664" cy="4734051"/>
          </a:xfrm>
        </p:grpSpPr>
        <p:grpSp>
          <p:nvGrpSpPr>
            <p:cNvPr id="32" name="Group 2">
              <a:extLst>
                <a:ext uri="{FF2B5EF4-FFF2-40B4-BE49-F238E27FC236}">
                  <a16:creationId xmlns:a16="http://schemas.microsoft.com/office/drawing/2014/main" id="{CC785DE0-85BD-442D-AD5A-C80659424420}"/>
                </a:ext>
              </a:extLst>
            </p:cNvPr>
            <p:cNvGrpSpPr/>
            <p:nvPr/>
          </p:nvGrpSpPr>
          <p:grpSpPr>
            <a:xfrm>
              <a:off x="1773947" y="2167002"/>
              <a:ext cx="4943664" cy="4734051"/>
              <a:chOff x="0" y="0"/>
              <a:chExt cx="6591552" cy="6312068"/>
            </a:xfrm>
          </p:grpSpPr>
          <p:sp>
            <p:nvSpPr>
              <p:cNvPr id="34" name="Freeform 3">
                <a:extLst>
                  <a:ext uri="{FF2B5EF4-FFF2-40B4-BE49-F238E27FC236}">
                    <a16:creationId xmlns:a16="http://schemas.microsoft.com/office/drawing/2014/main" id="{29B9D8FC-96EE-4D1F-8454-5C599C8227D7}"/>
                  </a:ext>
                </a:extLst>
              </p:cNvPr>
              <p:cNvSpPr/>
              <p:nvPr/>
            </p:nvSpPr>
            <p:spPr>
              <a:xfrm rot="857373">
                <a:off x="1044753" y="473389"/>
                <a:ext cx="4502047" cy="5314571"/>
              </a:xfrm>
              <a:custGeom>
                <a:avLst/>
                <a:gdLst/>
                <a:ahLst/>
                <a:cxnLst/>
                <a:rect l="l" t="t" r="r" b="b"/>
                <a:pathLst>
                  <a:path w="4502047" h="5314571">
                    <a:moveTo>
                      <a:pt x="0" y="0"/>
                    </a:moveTo>
                    <a:lnTo>
                      <a:pt x="4502047" y="0"/>
                    </a:lnTo>
                    <a:lnTo>
                      <a:pt x="4502047" y="5314571"/>
                    </a:lnTo>
                    <a:lnTo>
                      <a:pt x="0" y="5314571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a:blipFill>
            </p:spPr>
          </p:sp>
          <p:sp>
            <p:nvSpPr>
              <p:cNvPr id="35" name="Freeform 4">
                <a:extLst>
                  <a:ext uri="{FF2B5EF4-FFF2-40B4-BE49-F238E27FC236}">
                    <a16:creationId xmlns:a16="http://schemas.microsoft.com/office/drawing/2014/main" id="{A0F6448A-8A0A-4208-9E7C-A050F2F52D49}"/>
                  </a:ext>
                </a:extLst>
              </p:cNvPr>
              <p:cNvSpPr/>
              <p:nvPr/>
            </p:nvSpPr>
            <p:spPr>
              <a:xfrm rot="6691162">
                <a:off x="1046111" y="589392"/>
                <a:ext cx="4499330" cy="5311363"/>
              </a:xfrm>
              <a:custGeom>
                <a:avLst/>
                <a:gdLst/>
                <a:ahLst/>
                <a:cxnLst/>
                <a:rect l="l" t="t" r="r" b="b"/>
                <a:pathLst>
                  <a:path w="4499330" h="5311363">
                    <a:moveTo>
                      <a:pt x="0" y="0"/>
                    </a:moveTo>
                    <a:lnTo>
                      <a:pt x="4499330" y="0"/>
                    </a:lnTo>
                    <a:lnTo>
                      <a:pt x="4499330" y="5311363"/>
                    </a:lnTo>
                    <a:lnTo>
                      <a:pt x="0" y="5311363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a:blipFill>
            </p:spPr>
          </p:sp>
        </p:grpSp>
        <p:sp>
          <p:nvSpPr>
            <p:cNvPr id="33" name="TextBox 7">
              <a:extLst>
                <a:ext uri="{FF2B5EF4-FFF2-40B4-BE49-F238E27FC236}">
                  <a16:creationId xmlns:a16="http://schemas.microsoft.com/office/drawing/2014/main" id="{AA2ECC03-DD28-48D8-9427-46E95D49C1B6}"/>
                </a:ext>
              </a:extLst>
            </p:cNvPr>
            <p:cNvSpPr txBox="1"/>
            <p:nvPr/>
          </p:nvSpPr>
          <p:spPr>
            <a:xfrm>
              <a:off x="2478071" y="4157075"/>
              <a:ext cx="3713231" cy="74135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662"/>
                </a:lnSpc>
                <a:spcBef>
                  <a:spcPct val="0"/>
                </a:spcBef>
              </a:pPr>
              <a:r>
                <a:rPr lang="en-US" sz="4000" dirty="0">
                  <a:solidFill>
                    <a:srgbClr val="FFFFFF"/>
                  </a:solidFill>
                </a:rPr>
                <a:t>Globally Respected?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746C6-165B-4CE4-BE96-0BF7C900F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2115800" cy="1143000"/>
          </a:xfrm>
        </p:spPr>
        <p:txBody>
          <a:bodyPr/>
          <a:lstStyle/>
          <a:p>
            <a:r>
              <a:rPr lang="en-ZA" dirty="0">
                <a:latin typeface="Arial" panose="020B0604020202020204" pitchFamily="34" charset="0"/>
                <a:cs typeface="Arial" panose="020B0604020202020204" pitchFamily="34" charset="0"/>
              </a:rPr>
              <a:t>Risk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F4DB4-62E5-4E49-B2FB-A517E8935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16764000" cy="6972300"/>
          </a:xfrm>
        </p:spPr>
        <p:txBody>
          <a:bodyPr/>
          <a:lstStyle/>
          <a:p>
            <a:r>
              <a:rPr lang="en-ZA" sz="4000" dirty="0"/>
              <a:t>Likelihood / Impact</a:t>
            </a:r>
          </a:p>
          <a:p>
            <a:r>
              <a:rPr lang="en-ZA" sz="4000" dirty="0"/>
              <a:t>Attitude to Risk</a:t>
            </a:r>
          </a:p>
          <a:p>
            <a:r>
              <a:rPr lang="en-ZA" sz="4000" dirty="0"/>
              <a:t>Risk Perception</a:t>
            </a:r>
          </a:p>
          <a:p>
            <a:r>
              <a:rPr lang="en-ZA" sz="4000" dirty="0"/>
              <a:t>Risk Appetite</a:t>
            </a:r>
          </a:p>
          <a:p>
            <a:r>
              <a:rPr lang="en-ZA" sz="4000" dirty="0"/>
              <a:t>Inherent / Current levels of Risk</a:t>
            </a:r>
          </a:p>
          <a:p>
            <a:r>
              <a:rPr lang="en-ZA" sz="4000" dirty="0"/>
              <a:t>Significance of various Risks</a:t>
            </a:r>
          </a:p>
          <a:p>
            <a:r>
              <a:rPr lang="en-ZA" sz="4000" dirty="0"/>
              <a:t>Risk Protocols</a:t>
            </a:r>
          </a:p>
          <a:p>
            <a:r>
              <a:rPr lang="en-ZA" sz="4000" dirty="0"/>
              <a:t>Risk Capacity of the organisations attached to supply chains</a:t>
            </a:r>
          </a:p>
          <a:p>
            <a:endParaRPr lang="en-ZA" sz="4000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33946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2">
            <a:extLst>
              <a:ext uri="{FF2B5EF4-FFF2-40B4-BE49-F238E27FC236}">
                <a16:creationId xmlns:a16="http://schemas.microsoft.com/office/drawing/2014/main" id="{0F12FE1E-5E81-74ED-990D-5A3E3C0E16C3}"/>
              </a:ext>
            </a:extLst>
          </p:cNvPr>
          <p:cNvSpPr/>
          <p:nvPr/>
        </p:nvSpPr>
        <p:spPr>
          <a:xfrm rot="4987243">
            <a:off x="12487232" y="37660"/>
            <a:ext cx="4635570" cy="5472192"/>
          </a:xfrm>
          <a:custGeom>
            <a:avLst/>
            <a:gdLst/>
            <a:ahLst/>
            <a:cxnLst/>
            <a:rect l="l" t="t" r="r" b="b"/>
            <a:pathLst>
              <a:path w="4635570" h="5472192">
                <a:moveTo>
                  <a:pt x="0" y="0"/>
                </a:moveTo>
                <a:lnTo>
                  <a:pt x="4635570" y="0"/>
                </a:lnTo>
                <a:lnTo>
                  <a:pt x="4635570" y="5472192"/>
                </a:lnTo>
                <a:lnTo>
                  <a:pt x="0" y="547219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2" name="TextBox 2"/>
          <p:cNvSpPr txBox="1"/>
          <p:nvPr/>
        </p:nvSpPr>
        <p:spPr>
          <a:xfrm>
            <a:off x="1028700" y="1085850"/>
            <a:ext cx="14742765" cy="11573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8800"/>
              </a:lnSpc>
            </a:pPr>
            <a:r>
              <a:rPr lang="en-US" sz="8000" dirty="0">
                <a:solidFill>
                  <a:srgbClr val="09427D"/>
                </a:solidFill>
                <a:latin typeface="Arita Buri Bold"/>
              </a:rPr>
              <a:t>Trust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2553420" y="3464016"/>
            <a:ext cx="14485579" cy="7158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5824"/>
              </a:lnSpc>
            </a:pPr>
            <a:r>
              <a:rPr lang="en-US" sz="4160" dirty="0">
                <a:solidFill>
                  <a:srgbClr val="09427D"/>
                </a:solidFill>
                <a:latin typeface="HK Grotesk Light"/>
              </a:rPr>
              <a:t>Risk of trust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2553420" y="4526211"/>
            <a:ext cx="14485579" cy="7158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5824"/>
              </a:lnSpc>
            </a:pPr>
            <a:r>
              <a:rPr lang="en-US" sz="4160" dirty="0">
                <a:solidFill>
                  <a:srgbClr val="09427D"/>
                </a:solidFill>
                <a:latin typeface="HK Grotesk Light"/>
              </a:rPr>
              <a:t>IP’s Crucial Role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2553420" y="5588406"/>
            <a:ext cx="14485579" cy="7158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5824"/>
              </a:lnSpc>
            </a:pPr>
            <a:r>
              <a:rPr lang="en-US" sz="4160" dirty="0">
                <a:solidFill>
                  <a:srgbClr val="09427D"/>
                </a:solidFill>
                <a:latin typeface="HK Grotesk Light"/>
              </a:rPr>
              <a:t>Challenges and Escaping Incidents</a:t>
            </a:r>
          </a:p>
        </p:txBody>
      </p:sp>
      <p:sp>
        <p:nvSpPr>
          <p:cNvPr id="6" name="AutoShape 6"/>
          <p:cNvSpPr/>
          <p:nvPr/>
        </p:nvSpPr>
        <p:spPr>
          <a:xfrm>
            <a:off x="1915533" y="3803999"/>
            <a:ext cx="105915" cy="5432593"/>
          </a:xfrm>
          <a:prstGeom prst="rect">
            <a:avLst/>
          </a:prstGeom>
          <a:solidFill>
            <a:srgbClr val="264C3D"/>
          </a:solidFill>
        </p:spPr>
      </p:sp>
      <p:sp>
        <p:nvSpPr>
          <p:cNvPr id="7" name="Freeform 7"/>
          <p:cNvSpPr/>
          <p:nvPr/>
        </p:nvSpPr>
        <p:spPr>
          <a:xfrm>
            <a:off x="1654302" y="3497991"/>
            <a:ext cx="679337" cy="679337"/>
          </a:xfrm>
          <a:custGeom>
            <a:avLst/>
            <a:gdLst/>
            <a:ahLst/>
            <a:cxnLst/>
            <a:rect l="l" t="t" r="r" b="b"/>
            <a:pathLst>
              <a:path w="679337" h="679337">
                <a:moveTo>
                  <a:pt x="0" y="0"/>
                </a:moveTo>
                <a:lnTo>
                  <a:pt x="679337" y="0"/>
                </a:lnTo>
                <a:lnTo>
                  <a:pt x="679337" y="679337"/>
                </a:lnTo>
                <a:lnTo>
                  <a:pt x="0" y="67933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654302" y="4558774"/>
            <a:ext cx="679337" cy="679337"/>
          </a:xfrm>
          <a:custGeom>
            <a:avLst/>
            <a:gdLst/>
            <a:ahLst/>
            <a:cxnLst/>
            <a:rect l="l" t="t" r="r" b="b"/>
            <a:pathLst>
              <a:path w="679337" h="679337">
                <a:moveTo>
                  <a:pt x="0" y="0"/>
                </a:moveTo>
                <a:lnTo>
                  <a:pt x="679337" y="0"/>
                </a:lnTo>
                <a:lnTo>
                  <a:pt x="679337" y="679337"/>
                </a:lnTo>
                <a:lnTo>
                  <a:pt x="0" y="67933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2553420" y="6650602"/>
            <a:ext cx="14485579" cy="7158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5824"/>
              </a:lnSpc>
            </a:pPr>
            <a:r>
              <a:rPr lang="en-US" sz="4160" dirty="0">
                <a:solidFill>
                  <a:srgbClr val="09427D"/>
                </a:solidFill>
                <a:latin typeface="HK Grotesk Light"/>
              </a:rPr>
              <a:t>Trust Implications</a:t>
            </a:r>
          </a:p>
        </p:txBody>
      </p:sp>
      <p:sp>
        <p:nvSpPr>
          <p:cNvPr id="10" name="Freeform 10"/>
          <p:cNvSpPr/>
          <p:nvPr/>
        </p:nvSpPr>
        <p:spPr>
          <a:xfrm>
            <a:off x="1654302" y="5623106"/>
            <a:ext cx="679337" cy="679337"/>
          </a:xfrm>
          <a:custGeom>
            <a:avLst/>
            <a:gdLst/>
            <a:ahLst/>
            <a:cxnLst/>
            <a:rect l="l" t="t" r="r" b="b"/>
            <a:pathLst>
              <a:path w="679337" h="679337">
                <a:moveTo>
                  <a:pt x="0" y="0"/>
                </a:moveTo>
                <a:lnTo>
                  <a:pt x="679337" y="0"/>
                </a:lnTo>
                <a:lnTo>
                  <a:pt x="679337" y="679336"/>
                </a:lnTo>
                <a:lnTo>
                  <a:pt x="0" y="67933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654302" y="6683889"/>
            <a:ext cx="679337" cy="679337"/>
          </a:xfrm>
          <a:custGeom>
            <a:avLst/>
            <a:gdLst/>
            <a:ahLst/>
            <a:cxnLst/>
            <a:rect l="l" t="t" r="r" b="b"/>
            <a:pathLst>
              <a:path w="679337" h="679337">
                <a:moveTo>
                  <a:pt x="0" y="0"/>
                </a:moveTo>
                <a:lnTo>
                  <a:pt x="679337" y="0"/>
                </a:lnTo>
                <a:lnTo>
                  <a:pt x="679337" y="679337"/>
                </a:lnTo>
                <a:lnTo>
                  <a:pt x="0" y="67933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2553420" y="7712797"/>
            <a:ext cx="14485579" cy="7158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5824"/>
              </a:lnSpc>
            </a:pPr>
            <a:r>
              <a:rPr lang="en-US" sz="4160" dirty="0">
                <a:solidFill>
                  <a:srgbClr val="09427D"/>
                </a:solidFill>
                <a:latin typeface="HK Grotesk Light"/>
              </a:rPr>
              <a:t>Ownership?</a:t>
            </a:r>
          </a:p>
        </p:txBody>
      </p:sp>
      <p:sp>
        <p:nvSpPr>
          <p:cNvPr id="13" name="Freeform 13"/>
          <p:cNvSpPr/>
          <p:nvPr/>
        </p:nvSpPr>
        <p:spPr>
          <a:xfrm>
            <a:off x="1654302" y="7748184"/>
            <a:ext cx="679337" cy="679337"/>
          </a:xfrm>
          <a:custGeom>
            <a:avLst/>
            <a:gdLst/>
            <a:ahLst/>
            <a:cxnLst/>
            <a:rect l="l" t="t" r="r" b="b"/>
            <a:pathLst>
              <a:path w="679337" h="679337">
                <a:moveTo>
                  <a:pt x="0" y="0"/>
                </a:moveTo>
                <a:lnTo>
                  <a:pt x="679337" y="0"/>
                </a:lnTo>
                <a:lnTo>
                  <a:pt x="679337" y="679337"/>
                </a:lnTo>
                <a:lnTo>
                  <a:pt x="0" y="67933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654302" y="8808968"/>
            <a:ext cx="679337" cy="679337"/>
          </a:xfrm>
          <a:custGeom>
            <a:avLst/>
            <a:gdLst/>
            <a:ahLst/>
            <a:cxnLst/>
            <a:rect l="l" t="t" r="r" b="b"/>
            <a:pathLst>
              <a:path w="679337" h="679337">
                <a:moveTo>
                  <a:pt x="0" y="0"/>
                </a:moveTo>
                <a:lnTo>
                  <a:pt x="679337" y="0"/>
                </a:lnTo>
                <a:lnTo>
                  <a:pt x="679337" y="679337"/>
                </a:lnTo>
                <a:lnTo>
                  <a:pt x="0" y="67933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2553420" y="8774993"/>
            <a:ext cx="14485579" cy="7158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5824"/>
              </a:lnSpc>
            </a:pPr>
            <a:r>
              <a:rPr lang="en-US" sz="4160" dirty="0">
                <a:solidFill>
                  <a:srgbClr val="09427D"/>
                </a:solidFill>
                <a:latin typeface="HK Grotesk Light"/>
              </a:rPr>
              <a:t>Proactive Security</a:t>
            </a:r>
          </a:p>
        </p:txBody>
      </p:sp>
      <p:sp>
        <p:nvSpPr>
          <p:cNvPr id="16" name="Freeform 16"/>
          <p:cNvSpPr/>
          <p:nvPr/>
        </p:nvSpPr>
        <p:spPr>
          <a:xfrm>
            <a:off x="7759283" y="849858"/>
            <a:ext cx="1904659" cy="1923898"/>
          </a:xfrm>
          <a:custGeom>
            <a:avLst/>
            <a:gdLst/>
            <a:ahLst/>
            <a:cxnLst/>
            <a:rect l="l" t="t" r="r" b="b"/>
            <a:pathLst>
              <a:path w="1904659" h="1923898">
                <a:moveTo>
                  <a:pt x="0" y="0"/>
                </a:moveTo>
                <a:lnTo>
                  <a:pt x="1904659" y="0"/>
                </a:lnTo>
                <a:lnTo>
                  <a:pt x="1904659" y="1923899"/>
                </a:lnTo>
                <a:lnTo>
                  <a:pt x="0" y="192389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7" name="TextBox 5">
            <a:extLst>
              <a:ext uri="{FF2B5EF4-FFF2-40B4-BE49-F238E27FC236}">
                <a16:creationId xmlns:a16="http://schemas.microsoft.com/office/drawing/2014/main" id="{826ABBD3-3F03-E370-463E-27EA7DAB6E38}"/>
              </a:ext>
            </a:extLst>
          </p:cNvPr>
          <p:cNvSpPr txBox="1"/>
          <p:nvPr/>
        </p:nvSpPr>
        <p:spPr>
          <a:xfrm>
            <a:off x="12316218" y="1538057"/>
            <a:ext cx="4722781" cy="39395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200" b="0" i="0" dirty="0">
                <a:solidFill>
                  <a:srgbClr val="0070C0"/>
                </a:solidFill>
                <a:effectLst/>
              </a:rPr>
              <a:t>the battle for securing knowledge isn't just about protecting data and information; it's a fight for preserving digital trust, a human construct that underpins our interconnected world.</a:t>
            </a:r>
            <a:endParaRPr lang="en-ZA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9" grpId="0"/>
      <p:bldP spid="12" grpId="0"/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1215</Words>
  <Application>Microsoft Office PowerPoint</Application>
  <PresentationFormat>Custom</PresentationFormat>
  <Paragraphs>131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Pompiere</vt:lpstr>
      <vt:lpstr>HK Grotesk Light</vt:lpstr>
      <vt:lpstr>Calibri</vt:lpstr>
      <vt:lpstr>Symbol</vt:lpstr>
      <vt:lpstr>Arita Buri Bold</vt:lpstr>
      <vt:lpstr>Arial</vt:lpstr>
      <vt:lpstr>Office Theme</vt:lpstr>
      <vt:lpstr>In Common?</vt:lpstr>
      <vt:lpstr>PowerPoint Presentation</vt:lpstr>
      <vt:lpstr>Context Discussion</vt:lpstr>
      <vt:lpstr>Discussion</vt:lpstr>
      <vt:lpstr>Primary Research Question</vt:lpstr>
      <vt:lpstr>PowerPoint Presentation</vt:lpstr>
      <vt:lpstr>PowerPoint Presentation</vt:lpstr>
      <vt:lpstr>Risk Management</vt:lpstr>
      <vt:lpstr>PowerPoint Presentation</vt:lpstr>
      <vt:lpstr>PowerPoint Presentation</vt:lpstr>
      <vt:lpstr>PowerPoint Presentation</vt:lpstr>
      <vt:lpstr> Specific outcomes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Whose IP is it anyway! Pan Conf 2023.pptx</dc:title>
  <dc:creator>Emily Thiel</dc:creator>
  <cp:lastModifiedBy>Lewis Kaplan</cp:lastModifiedBy>
  <cp:revision>30</cp:revision>
  <dcterms:created xsi:type="dcterms:W3CDTF">2006-08-16T00:00:00Z</dcterms:created>
  <dcterms:modified xsi:type="dcterms:W3CDTF">2024-01-30T06:11:21Z</dcterms:modified>
  <dc:identifier>DAFwMbMfN9Y</dc:identifier>
</cp:coreProperties>
</file>