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318" r:id="rId3"/>
    <p:sldId id="352" r:id="rId4"/>
    <p:sldId id="302" r:id="rId5"/>
    <p:sldId id="344" r:id="rId6"/>
    <p:sldId id="353" r:id="rId7"/>
    <p:sldId id="354" r:id="rId8"/>
    <p:sldId id="377" r:id="rId9"/>
    <p:sldId id="342" r:id="rId10"/>
    <p:sldId id="341" r:id="rId11"/>
    <p:sldId id="345" r:id="rId12"/>
    <p:sldId id="390" r:id="rId13"/>
    <p:sldId id="392" r:id="rId14"/>
    <p:sldId id="381" r:id="rId15"/>
    <p:sldId id="350" r:id="rId16"/>
    <p:sldId id="268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0003"/>
    <a:srgbClr val="00A3E0"/>
    <a:srgbClr val="00BCBC"/>
    <a:srgbClr val="007D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403" autoAdjust="0"/>
    <p:restoredTop sz="86377" autoAdjust="0"/>
  </p:normalViewPr>
  <p:slideViewPr>
    <p:cSldViewPr snapToGrid="0" snapToObjects="1">
      <p:cViewPr>
        <p:scale>
          <a:sx n="153" d="100"/>
          <a:sy n="153" d="100"/>
        </p:scale>
        <p:origin x="1048" y="-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95383C-6049-CA43-BCD3-33D059A6BA41}" type="datetimeFigureOut">
              <a:rPr lang="en-US" smtClean="0"/>
              <a:t>1/31/24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529541-3745-084B-A768-BD02F44966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56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529541-3745-084B-A768-BD02F44966E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0759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529541-3745-084B-A768-BD02F44966E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1395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529541-3745-084B-A768-BD02F44966E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67144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529541-3745-084B-A768-BD02F44966E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6368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529541-3745-084B-A768-BD02F44966E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3755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529541-3745-084B-A768-BD02F44966E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62446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529541-3745-084B-A768-BD02F44966E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8522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529541-3745-084B-A768-BD02F44966E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2205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529541-3745-084B-A768-BD02F44966E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0621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529541-3745-084B-A768-BD02F44966E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2452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529541-3745-084B-A768-BD02F44966E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9926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529541-3745-084B-A768-BD02F44966E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8817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529541-3745-084B-A768-BD02F44966E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262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529541-3745-084B-A768-BD02F44966E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9328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529541-3745-084B-A768-BD02F44966E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1169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71224BD-85E4-0F44-B725-A70D957E0DDC}" type="datetime1">
              <a:rPr lang="en-ZA" smtClean="0"/>
              <a:t>2024/01/31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A6F1482-B4D6-CD40-8A94-288E9E3C72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74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BED2E41-388D-D542-9CC6-AD34B053CA45}" type="datetime1">
              <a:rPr lang="en-ZA" smtClean="0"/>
              <a:t>2024/01/31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A6F1482-B4D6-CD40-8A94-288E9E3C72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3743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FC2AC96-9748-9A4A-8630-35C7ECC18ED4}" type="datetime1">
              <a:rPr lang="en-ZA" smtClean="0"/>
              <a:t>2024/01/31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A6F1482-B4D6-CD40-8A94-288E9E3C72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989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A6776CC-0105-334E-A80C-E16E785F7F4C}" type="datetime1">
              <a:rPr lang="en-ZA" smtClean="0"/>
              <a:t>2024/01/31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A6F1482-B4D6-CD40-8A94-288E9E3C72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9731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430D171-AFC2-4C41-86F9-6D6B57E129D3}" type="datetime1">
              <a:rPr lang="en-ZA" smtClean="0"/>
              <a:t>2024/01/31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A6F1482-B4D6-CD40-8A94-288E9E3C72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681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4DBCBD5-9470-DC49-96EE-5B707434BBB3}" type="datetime1">
              <a:rPr lang="en-ZA" smtClean="0"/>
              <a:t>2024/01/31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A6F1482-B4D6-CD40-8A94-288E9E3C72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1734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BB9F7A8-0B36-D24B-98FF-08815DA60005}" type="datetime1">
              <a:rPr lang="en-ZA" smtClean="0"/>
              <a:t>2024/01/31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A6F1482-B4D6-CD40-8A94-288E9E3C72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3669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7D27C3-7D8B-EB46-98FE-612BF8ECA498}" type="datetime1">
              <a:rPr lang="en-ZA" smtClean="0"/>
              <a:t>2024/01/31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A6F1482-B4D6-CD40-8A94-288E9E3C72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0481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6DF4B6-3B0D-324E-BD0A-117A6EE98FFB}" type="datetime1">
              <a:rPr lang="en-ZA" smtClean="0"/>
              <a:t>2024/01/31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A6F1482-B4D6-CD40-8A94-288E9E3C72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53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AC03D29-ACA4-2C4B-BCF9-D6FCF091FCF6}" type="datetime1">
              <a:rPr lang="en-ZA" smtClean="0"/>
              <a:t>2024/01/31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A6F1482-B4D6-CD40-8A94-288E9E3C72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240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DB12D2B-AB89-A04E-A55C-86B3E796614A}" type="datetime1">
              <a:rPr lang="en-ZA" smtClean="0"/>
              <a:t>2024/01/31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A6F1482-B4D6-CD40-8A94-288E9E3C72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971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6053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semanticweb.tools/ont/extvartrans" TargetMode="External"/><Relationship Id="rId3" Type="http://schemas.openxmlformats.org/officeDocument/2006/relationships/image" Target="../media/image1.jp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3id.org/MULTI" TargetMode="Externa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14349" y="1814881"/>
            <a:ext cx="6725849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ZA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Ontology Localisation Using a </a:t>
            </a:r>
          </a:p>
          <a:p>
            <a:pPr>
              <a:lnSpc>
                <a:spcPct val="90000"/>
              </a:lnSpc>
            </a:pPr>
            <a:r>
              <a:rPr lang="en-ZA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Model-Driven Engineering Approach</a:t>
            </a:r>
            <a:endParaRPr lang="en-US" sz="28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9" name="Picture 8" descr="SLIDE-0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89807"/>
            <a:ext cx="9144000" cy="995881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97CC3DDF-C1A3-2B46-2580-C0749A8623B3}"/>
              </a:ext>
            </a:extLst>
          </p:cNvPr>
          <p:cNvSpPr/>
          <p:nvPr/>
        </p:nvSpPr>
        <p:spPr>
          <a:xfrm>
            <a:off x="514348" y="5109684"/>
            <a:ext cx="6621947" cy="333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</a:rPr>
              <a:t>Department of Computer Science, University of Cape Town, South Africa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19EABDC-BF00-E32F-7474-A0B25F3E48E7}"/>
              </a:ext>
            </a:extLst>
          </p:cNvPr>
          <p:cNvSpPr/>
          <p:nvPr/>
        </p:nvSpPr>
        <p:spPr>
          <a:xfrm>
            <a:off x="514349" y="4503423"/>
            <a:ext cx="220874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00A3E0"/>
                </a:solidFill>
                <a:latin typeface="Arial"/>
                <a:cs typeface="Arial"/>
              </a:rPr>
              <a:t>Frances Gillis-Webber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1DE33D5-CF80-1020-5510-FA365ABF5874}"/>
              </a:ext>
            </a:extLst>
          </p:cNvPr>
          <p:cNvSpPr/>
          <p:nvPr/>
        </p:nvSpPr>
        <p:spPr>
          <a:xfrm>
            <a:off x="509430" y="4843052"/>
            <a:ext cx="6621947" cy="333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Supervised by </a:t>
            </a: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Prof. Thomas Meyer</a:t>
            </a:r>
          </a:p>
        </p:txBody>
      </p:sp>
    </p:spTree>
    <p:extLst>
      <p:ext uri="{BB962C8B-B14F-4D97-AF65-F5344CB8AC3E}">
        <p14:creationId xmlns:p14="http://schemas.microsoft.com/office/powerpoint/2010/main" val="19824692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SLIDE-03.jpg">
            <a:extLst>
              <a:ext uri="{FF2B5EF4-FFF2-40B4-BE49-F238E27FC236}">
                <a16:creationId xmlns:a16="http://schemas.microsoft.com/office/drawing/2014/main" id="{ECBA6DCC-66D0-8343-9A32-EE7F052FDED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37" r="26863"/>
          <a:stretch/>
        </p:blipFill>
        <p:spPr>
          <a:xfrm>
            <a:off x="0" y="6140395"/>
            <a:ext cx="9151953" cy="738054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00DB4D61-1BBF-3F43-90A2-634E3F1CE6E6}"/>
              </a:ext>
            </a:extLst>
          </p:cNvPr>
          <p:cNvSpPr txBox="1"/>
          <p:nvPr/>
        </p:nvSpPr>
        <p:spPr>
          <a:xfrm>
            <a:off x="8559500" y="6362790"/>
            <a:ext cx="4413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578E9B1A-12DF-0B42-BE08-F520ADF2D0EC}" type="slidenum">
              <a:rPr lang="en-US" sz="1600" b="1" dirty="0"/>
              <a:t>10</a:t>
            </a:fld>
            <a:endParaRPr lang="en-US" sz="1600" b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90D078A-1998-A348-B174-C4F442D9D414}"/>
              </a:ext>
            </a:extLst>
          </p:cNvPr>
          <p:cNvSpPr txBox="1"/>
          <p:nvPr/>
        </p:nvSpPr>
        <p:spPr>
          <a:xfrm>
            <a:off x="5001413" y="6313757"/>
            <a:ext cx="32719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ONTOLOGY LOCALISATION</a:t>
            </a:r>
          </a:p>
          <a:p>
            <a:pPr algn="r"/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31</a:t>
            </a:r>
            <a:r>
              <a:rPr lang="en-US" sz="1000" baseline="30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st</a:t>
            </a: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January 2024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449720FC-6BA1-DB4C-BCB0-A6E6831551E5}"/>
              </a:ext>
            </a:extLst>
          </p:cNvPr>
          <p:cNvCxnSpPr/>
          <p:nvPr/>
        </p:nvCxnSpPr>
        <p:spPr>
          <a:xfrm>
            <a:off x="8468135" y="6313757"/>
            <a:ext cx="0" cy="40011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Picture 23" descr="SLIDE-03.jpg">
            <a:extLst>
              <a:ext uri="{FF2B5EF4-FFF2-40B4-BE49-F238E27FC236}">
                <a16:creationId xmlns:a16="http://schemas.microsoft.com/office/drawing/2014/main" id="{CA9DCD99-A8CB-864D-B3BA-E173ABF21EB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8" t="25890" r="69058" b="27850"/>
          <a:stretch/>
        </p:blipFill>
        <p:spPr>
          <a:xfrm>
            <a:off x="229274" y="6279074"/>
            <a:ext cx="2570757" cy="460695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2AF5AF86-36C8-DB12-2E87-0150123AE1B4}"/>
              </a:ext>
            </a:extLst>
          </p:cNvPr>
          <p:cNvSpPr/>
          <p:nvPr/>
        </p:nvSpPr>
        <p:spPr>
          <a:xfrm>
            <a:off x="520264" y="1550904"/>
            <a:ext cx="5612179" cy="40703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M1: </a:t>
            </a:r>
            <a:r>
              <a:rPr lang="en-US" sz="2000" dirty="0"/>
              <a:t>	Correspondence with lexical gap</a:t>
            </a:r>
          </a:p>
          <a:p>
            <a:r>
              <a:rPr lang="en-US" sz="2000" b="1" dirty="0"/>
              <a:t>M2: </a:t>
            </a:r>
            <a:r>
              <a:rPr lang="en-US" sz="2000" dirty="0"/>
              <a:t>	Lexically </a:t>
            </a:r>
            <a:r>
              <a:rPr lang="en-US" sz="2000" dirty="0" err="1"/>
              <a:t>realised</a:t>
            </a:r>
            <a:r>
              <a:rPr lang="en-US" sz="2000" dirty="0"/>
              <a:t> correspondence</a:t>
            </a:r>
          </a:p>
          <a:p>
            <a:r>
              <a:rPr lang="en-US" sz="2000" b="1" dirty="0"/>
              <a:t>M3: </a:t>
            </a:r>
            <a:r>
              <a:rPr lang="en-US" sz="2000" dirty="0"/>
              <a:t>	Lexically </a:t>
            </a:r>
            <a:r>
              <a:rPr lang="en-US" sz="2000" dirty="0" err="1"/>
              <a:t>realised</a:t>
            </a:r>
            <a:r>
              <a:rPr lang="en-US" sz="2000" dirty="0"/>
              <a:t> correspondence with</a:t>
            </a:r>
            <a:br>
              <a:rPr lang="en-US" sz="2000" dirty="0"/>
            </a:br>
            <a:r>
              <a:rPr lang="en-US" sz="2000" dirty="0"/>
              <a:t> 		grammatical inequivalence</a:t>
            </a:r>
          </a:p>
          <a:p>
            <a:r>
              <a:rPr lang="en-US" sz="2000" b="1" dirty="0"/>
              <a:t>M4: </a:t>
            </a:r>
            <a:r>
              <a:rPr lang="en-US" sz="2000" dirty="0"/>
              <a:t>	Equivalent </a:t>
            </a:r>
            <a:r>
              <a:rPr lang="en-US" sz="2000" dirty="0" err="1"/>
              <a:t>superclasses</a:t>
            </a:r>
            <a:endParaRPr lang="en-US" sz="2000" dirty="0"/>
          </a:p>
          <a:p>
            <a:r>
              <a:rPr lang="en-US" sz="2000" dirty="0"/>
              <a:t>...</a:t>
            </a:r>
          </a:p>
          <a:p>
            <a:r>
              <a:rPr lang="en-US" sz="2000" b="1" dirty="0"/>
              <a:t>M21: </a:t>
            </a:r>
            <a:r>
              <a:rPr lang="en-US" sz="2000" dirty="0"/>
              <a:t>	Some shared individuals</a:t>
            </a:r>
          </a:p>
          <a:p>
            <a:r>
              <a:rPr lang="en-US" sz="2000" b="1" dirty="0"/>
              <a:t>M22: </a:t>
            </a:r>
            <a:r>
              <a:rPr lang="en-US" sz="2000" dirty="0"/>
              <a:t>	No shared individuals but there is </a:t>
            </a:r>
            <a:br>
              <a:rPr lang="en-US" sz="2000" dirty="0"/>
            </a:br>
            <a:r>
              <a:rPr lang="en-US" sz="2000" dirty="0"/>
              <a:t> 		conceptual equivalence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endParaRPr lang="en-ZA" sz="1600" dirty="0">
              <a:solidFill>
                <a:schemeClr val="tx1">
                  <a:lumMod val="75000"/>
                  <a:lumOff val="25000"/>
                </a:schemeClr>
              </a:solidFill>
              <a:cs typeface="Arial" panose="020B0604020202020204" pitchFamily="34" charset="0"/>
            </a:endParaRPr>
          </a:p>
          <a:p>
            <a:pPr algn="just"/>
            <a:endParaRPr lang="en-ZA" sz="2000" dirty="0">
              <a:solidFill>
                <a:schemeClr val="tx1">
                  <a:lumMod val="75000"/>
                  <a:lumOff val="25000"/>
                </a:schemeClr>
              </a:solidFill>
              <a:cs typeface="Arial" panose="020B0604020202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ZA" dirty="0">
              <a:solidFill>
                <a:schemeClr val="tx1">
                  <a:lumMod val="75000"/>
                  <a:lumOff val="25000"/>
                </a:schemeClr>
              </a:solidFill>
              <a:cs typeface="Arial" panose="020B0604020202020204" pitchFamily="34" charset="0"/>
            </a:endParaRPr>
          </a:p>
          <a:p>
            <a:pPr algn="just"/>
            <a:r>
              <a:rPr lang="en-ZA" sz="105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 </a:t>
            </a:r>
            <a:endParaRPr lang="en-ZA" sz="1000" b="1" dirty="0">
              <a:solidFill>
                <a:schemeClr val="tx1">
                  <a:lumMod val="75000"/>
                  <a:lumOff val="25000"/>
                </a:schemeClr>
              </a:solidFill>
              <a:cs typeface="Arial" panose="020B0604020202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ZA" sz="1400" dirty="0">
              <a:solidFill>
                <a:schemeClr val="tx1">
                  <a:lumMod val="75000"/>
                  <a:lumOff val="2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505072B-8AFE-A0C5-D2C8-07FA23A06402}"/>
              </a:ext>
            </a:extLst>
          </p:cNvPr>
          <p:cNvSpPr txBox="1"/>
          <p:nvPr/>
        </p:nvSpPr>
        <p:spPr>
          <a:xfrm>
            <a:off x="520265" y="5503555"/>
            <a:ext cx="8229599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/>
              <a:t>F. Gillis-Webber, </a:t>
            </a:r>
            <a:r>
              <a:rPr lang="en-US" sz="1100" i="1" dirty="0"/>
              <a:t>Concept Mismatches Between a Source and Target Natural Language</a:t>
            </a:r>
            <a:r>
              <a:rPr lang="en-US" sz="1100" dirty="0"/>
              <a:t>, in: 2nd Workshop on Modular Knowledge, 9th Joint Ontology Workshops (JOWO 2023), co-located with FOIS 2023, 19-20 July, 2023, Sherbrooke, Québec, Canada.</a:t>
            </a:r>
          </a:p>
        </p:txBody>
      </p:sp>
      <p:pic>
        <p:nvPicPr>
          <p:cNvPr id="7" name="Picture 6" descr="A diagram of a computer program&#10;&#10;Description automatically generated with medium confidence">
            <a:extLst>
              <a:ext uri="{FF2B5EF4-FFF2-40B4-BE49-F238E27FC236}">
                <a16:creationId xmlns:a16="http://schemas.microsoft.com/office/drawing/2014/main" id="{4BBF1D7A-EF68-E7D8-3633-DD26D026E4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54440" y="589958"/>
            <a:ext cx="2513695" cy="4485516"/>
          </a:xfrm>
          <a:prstGeom prst="rect">
            <a:avLst/>
          </a:prstGeom>
        </p:spPr>
      </p:pic>
      <p:sp>
        <p:nvSpPr>
          <p:cNvPr id="15" name="Title 2">
            <a:extLst>
              <a:ext uri="{FF2B5EF4-FFF2-40B4-BE49-F238E27FC236}">
                <a16:creationId xmlns:a16="http://schemas.microsoft.com/office/drawing/2014/main" id="{579DA379-8C36-5F7F-ED97-E5FCC3EF7F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264" y="589958"/>
            <a:ext cx="8229600" cy="480131"/>
          </a:xfrm>
        </p:spPr>
        <p:txBody>
          <a:bodyPr/>
          <a:lstStyle/>
          <a:p>
            <a:pPr algn="l"/>
            <a:r>
              <a:rPr lang="en-ZA" sz="2800" b="1" dirty="0">
                <a:solidFill>
                  <a:schemeClr val="tx1">
                    <a:lumMod val="95000"/>
                    <a:lumOff val="5000"/>
                  </a:schemeClr>
                </a:solidFill>
                <a:highlight>
                  <a:srgbClr val="000000"/>
                </a:highlight>
                <a:cs typeface="Arial"/>
              </a:rPr>
              <a:t>.</a:t>
            </a:r>
            <a:r>
              <a:rPr lang="en-ZA" sz="2800" b="1" dirty="0">
                <a:solidFill>
                  <a:schemeClr val="bg1"/>
                </a:solidFill>
                <a:highlight>
                  <a:srgbClr val="000000"/>
                </a:highlight>
                <a:cs typeface="Arial"/>
              </a:rPr>
              <a:t>Concept (Mis)matches</a:t>
            </a:r>
            <a:r>
              <a:rPr lang="en-ZA" sz="2800" b="1" dirty="0">
                <a:solidFill>
                  <a:schemeClr val="tx1">
                    <a:lumMod val="95000"/>
                    <a:lumOff val="5000"/>
                  </a:schemeClr>
                </a:solidFill>
                <a:highlight>
                  <a:srgbClr val="000000"/>
                </a:highlight>
                <a:cs typeface="Arial"/>
              </a:rPr>
              <a:t>.√</a:t>
            </a:r>
            <a:endParaRPr lang="en-US" sz="2800" dirty="0">
              <a:solidFill>
                <a:schemeClr val="tx1">
                  <a:lumMod val="95000"/>
                  <a:lumOff val="5000"/>
                </a:schemeClr>
              </a:solidFill>
              <a:highlight>
                <a:srgbClr val="0000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3110582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2">
            <a:extLst>
              <a:ext uri="{FF2B5EF4-FFF2-40B4-BE49-F238E27FC236}">
                <a16:creationId xmlns:a16="http://schemas.microsoft.com/office/drawing/2014/main" id="{3554F135-9102-D445-946F-DBC8C8A278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264" y="391178"/>
            <a:ext cx="8229600" cy="480131"/>
          </a:xfrm>
        </p:spPr>
        <p:txBody>
          <a:bodyPr/>
          <a:lstStyle/>
          <a:p>
            <a:pPr algn="l"/>
            <a:r>
              <a:rPr lang="en-ZA" sz="2800" b="1" dirty="0">
                <a:solidFill>
                  <a:schemeClr val="tx1">
                    <a:lumMod val="95000"/>
                    <a:lumOff val="5000"/>
                  </a:schemeClr>
                </a:solidFill>
                <a:highlight>
                  <a:srgbClr val="000000"/>
                </a:highlight>
                <a:cs typeface="Arial"/>
              </a:rPr>
              <a:t>.</a:t>
            </a:r>
            <a:r>
              <a:rPr lang="en-ZA" sz="2800" b="1" dirty="0">
                <a:solidFill>
                  <a:schemeClr val="bg1"/>
                </a:solidFill>
                <a:highlight>
                  <a:srgbClr val="000000"/>
                </a:highlight>
                <a:cs typeface="Arial"/>
              </a:rPr>
              <a:t>Classification of a Language Pair</a:t>
            </a:r>
            <a:r>
              <a:rPr lang="en-ZA" sz="2800" b="1" dirty="0">
                <a:solidFill>
                  <a:schemeClr val="tx1">
                    <a:lumMod val="95000"/>
                    <a:lumOff val="5000"/>
                  </a:schemeClr>
                </a:solidFill>
                <a:highlight>
                  <a:srgbClr val="000000"/>
                </a:highlight>
                <a:cs typeface="Arial"/>
              </a:rPr>
              <a:t>.</a:t>
            </a:r>
            <a:endParaRPr lang="en-US" sz="2800" dirty="0">
              <a:solidFill>
                <a:schemeClr val="tx1">
                  <a:lumMod val="95000"/>
                  <a:lumOff val="5000"/>
                </a:schemeClr>
              </a:solidFill>
              <a:highlight>
                <a:srgbClr val="000000"/>
              </a:highlight>
            </a:endParaRPr>
          </a:p>
        </p:txBody>
      </p:sp>
      <p:pic>
        <p:nvPicPr>
          <p:cNvPr id="13" name="Picture 12" descr="SLIDE-03.jpg">
            <a:extLst>
              <a:ext uri="{FF2B5EF4-FFF2-40B4-BE49-F238E27FC236}">
                <a16:creationId xmlns:a16="http://schemas.microsoft.com/office/drawing/2014/main" id="{ECBA6DCC-66D0-8343-9A32-EE7F052FDED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37" r="26863"/>
          <a:stretch/>
        </p:blipFill>
        <p:spPr>
          <a:xfrm>
            <a:off x="0" y="6140395"/>
            <a:ext cx="9151953" cy="738054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00DB4D61-1BBF-3F43-90A2-634E3F1CE6E6}"/>
              </a:ext>
            </a:extLst>
          </p:cNvPr>
          <p:cNvSpPr txBox="1"/>
          <p:nvPr/>
        </p:nvSpPr>
        <p:spPr>
          <a:xfrm>
            <a:off x="8559500" y="6362790"/>
            <a:ext cx="4413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578E9B1A-12DF-0B42-BE08-F520ADF2D0EC}" type="slidenum">
              <a:rPr lang="en-US" sz="1600" b="1" dirty="0"/>
              <a:t>11</a:t>
            </a:fld>
            <a:endParaRPr lang="en-US" sz="1600" b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90D078A-1998-A348-B174-C4F442D9D414}"/>
              </a:ext>
            </a:extLst>
          </p:cNvPr>
          <p:cNvSpPr txBox="1"/>
          <p:nvPr/>
        </p:nvSpPr>
        <p:spPr>
          <a:xfrm>
            <a:off x="5001413" y="6313757"/>
            <a:ext cx="32719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ONTOLOGY LOCALISATION</a:t>
            </a:r>
          </a:p>
          <a:p>
            <a:pPr algn="r"/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31</a:t>
            </a:r>
            <a:r>
              <a:rPr lang="en-US" sz="1000" baseline="30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st</a:t>
            </a: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January 2024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449720FC-6BA1-DB4C-BCB0-A6E6831551E5}"/>
              </a:ext>
            </a:extLst>
          </p:cNvPr>
          <p:cNvCxnSpPr/>
          <p:nvPr/>
        </p:nvCxnSpPr>
        <p:spPr>
          <a:xfrm>
            <a:off x="8468135" y="6313757"/>
            <a:ext cx="0" cy="40011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Picture 23" descr="SLIDE-03.jpg">
            <a:extLst>
              <a:ext uri="{FF2B5EF4-FFF2-40B4-BE49-F238E27FC236}">
                <a16:creationId xmlns:a16="http://schemas.microsoft.com/office/drawing/2014/main" id="{CA9DCD99-A8CB-864D-B3BA-E173ABF21EB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8" t="25890" r="69058" b="27850"/>
          <a:stretch/>
        </p:blipFill>
        <p:spPr>
          <a:xfrm>
            <a:off x="229274" y="6279074"/>
            <a:ext cx="2570757" cy="46069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DBADF31-7CEC-CF5C-1207-42A76CC1DA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840" y="1043505"/>
            <a:ext cx="2768600" cy="18034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AC0A851-72F9-1965-D0E7-5CCB59E7CC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08989" y="947251"/>
            <a:ext cx="3159146" cy="456901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092833F-EC8D-A6DC-4AF0-51EA16E6343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0569" y="2825894"/>
            <a:ext cx="1879600" cy="20066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B354AAF-4FBC-BEB5-F8BF-7E08D1999B0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61840" y="2601444"/>
            <a:ext cx="2489200" cy="97790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AEBE4DE5-8935-486C-2899-5380223745E7}"/>
              </a:ext>
            </a:extLst>
          </p:cNvPr>
          <p:cNvSpPr txBox="1"/>
          <p:nvPr/>
        </p:nvSpPr>
        <p:spPr>
          <a:xfrm>
            <a:off x="520264" y="4992401"/>
            <a:ext cx="4262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8"/>
              </a:rPr>
              <a:t>https://semanticweb.tools/ont/extvartrans</a:t>
            </a:r>
            <a:r>
              <a:rPr lang="en-US" dirty="0"/>
              <a:t>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047D51D-71F0-E3A6-E7BC-1F39AC60579C}"/>
              </a:ext>
            </a:extLst>
          </p:cNvPr>
          <p:cNvSpPr txBox="1"/>
          <p:nvPr/>
        </p:nvSpPr>
        <p:spPr>
          <a:xfrm>
            <a:off x="520265" y="5602945"/>
            <a:ext cx="8229599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/>
              <a:t>F. Gillis-Webber, </a:t>
            </a:r>
            <a:r>
              <a:rPr lang="en-US" sz="1100" i="1" dirty="0"/>
              <a:t>Refinement of the Classification of Translations: Extension of the </a:t>
            </a:r>
            <a:r>
              <a:rPr lang="en-US" sz="1100" i="1" dirty="0" err="1"/>
              <a:t>vartrans</a:t>
            </a:r>
            <a:r>
              <a:rPr lang="en-US" sz="1100" i="1" dirty="0"/>
              <a:t> Module in </a:t>
            </a:r>
            <a:r>
              <a:rPr lang="en-US" sz="1100" i="1" dirty="0" err="1"/>
              <a:t>OntoLex</a:t>
            </a:r>
            <a:r>
              <a:rPr lang="en-US" sz="1100" i="1" dirty="0"/>
              <a:t>-Lemon</a:t>
            </a:r>
            <a:r>
              <a:rPr lang="en-US" sz="1100" dirty="0"/>
              <a:t>, in: Proceedings of the 4th Conference on Language, Data and Knowledge (LDK 2023), 12–15 September, Vienna, Austria.</a:t>
            </a:r>
          </a:p>
        </p:txBody>
      </p:sp>
    </p:spTree>
    <p:extLst>
      <p:ext uri="{BB962C8B-B14F-4D97-AF65-F5344CB8AC3E}">
        <p14:creationId xmlns:p14="http://schemas.microsoft.com/office/powerpoint/2010/main" val="30587575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SLIDE-03.jpg">
            <a:extLst>
              <a:ext uri="{FF2B5EF4-FFF2-40B4-BE49-F238E27FC236}">
                <a16:creationId xmlns:a16="http://schemas.microsoft.com/office/drawing/2014/main" id="{ECBA6DCC-66D0-8343-9A32-EE7F052FDED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37" r="26863"/>
          <a:stretch/>
        </p:blipFill>
        <p:spPr>
          <a:xfrm>
            <a:off x="0" y="6140395"/>
            <a:ext cx="9151953" cy="738054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00DB4D61-1BBF-3F43-90A2-634E3F1CE6E6}"/>
              </a:ext>
            </a:extLst>
          </p:cNvPr>
          <p:cNvSpPr txBox="1"/>
          <p:nvPr/>
        </p:nvSpPr>
        <p:spPr>
          <a:xfrm>
            <a:off x="8559500" y="6362790"/>
            <a:ext cx="4413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578E9B1A-12DF-0B42-BE08-F520ADF2D0EC}" type="slidenum">
              <a:rPr lang="en-US" sz="1600" b="1" dirty="0"/>
              <a:t>12</a:t>
            </a:fld>
            <a:endParaRPr lang="en-US" sz="1600" b="1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449720FC-6BA1-DB4C-BCB0-A6E6831551E5}"/>
              </a:ext>
            </a:extLst>
          </p:cNvPr>
          <p:cNvCxnSpPr/>
          <p:nvPr/>
        </p:nvCxnSpPr>
        <p:spPr>
          <a:xfrm>
            <a:off x="8468135" y="6313757"/>
            <a:ext cx="0" cy="40011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Picture 23" descr="SLIDE-03.jpg">
            <a:extLst>
              <a:ext uri="{FF2B5EF4-FFF2-40B4-BE49-F238E27FC236}">
                <a16:creationId xmlns:a16="http://schemas.microsoft.com/office/drawing/2014/main" id="{CA9DCD99-A8CB-864D-B3BA-E173ABF21EB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8" t="25890" r="69058" b="27850"/>
          <a:stretch/>
        </p:blipFill>
        <p:spPr>
          <a:xfrm>
            <a:off x="229274" y="6279074"/>
            <a:ext cx="2570757" cy="46069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E1B8564-1442-B5D5-27B7-14D60CD20B18}"/>
              </a:ext>
            </a:extLst>
          </p:cNvPr>
          <p:cNvSpPr txBox="1"/>
          <p:nvPr/>
        </p:nvSpPr>
        <p:spPr>
          <a:xfrm>
            <a:off x="3214841" y="6313757"/>
            <a:ext cx="5058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ONTOLOGY LOCALISATION</a:t>
            </a:r>
          </a:p>
          <a:p>
            <a:pPr algn="r"/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31</a:t>
            </a:r>
            <a:r>
              <a:rPr lang="en-US" sz="900" baseline="30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st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January 2024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EF0A79E-B7EA-EF30-0947-A47604850B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4561" y="955171"/>
            <a:ext cx="6426200" cy="22225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C9F0843-FCDB-9D96-3189-AD91EE26F2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1990" y="3244771"/>
            <a:ext cx="6148893" cy="102129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FA335B7-6C28-BEEC-FC3F-2E55F41A952C}"/>
              </a:ext>
            </a:extLst>
          </p:cNvPr>
          <p:cNvSpPr txBox="1"/>
          <p:nvPr/>
        </p:nvSpPr>
        <p:spPr>
          <a:xfrm>
            <a:off x="520265" y="5602945"/>
            <a:ext cx="8229599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/>
              <a:t>F. Gillis-Webber, </a:t>
            </a:r>
            <a:r>
              <a:rPr lang="en-US" sz="1100" i="1" dirty="0"/>
              <a:t>Pattern Comparison of is-a Concepts for Ontology </a:t>
            </a:r>
            <a:r>
              <a:rPr lang="en-US" sz="1100" i="1" dirty="0" err="1"/>
              <a:t>Localisation</a:t>
            </a:r>
            <a:r>
              <a:rPr lang="en-US" sz="1100" dirty="0"/>
              <a:t>, in: 14th Workshop on Ontology Design and Patterns (WOP) 2023, co-located with ISWC 2023, 6-10 November, 2023, Athens, Greece.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986D6C5-3592-A6B1-36D7-8C625D8B6194}"/>
              </a:ext>
            </a:extLst>
          </p:cNvPr>
          <p:cNvSpPr/>
          <p:nvPr/>
        </p:nvSpPr>
        <p:spPr>
          <a:xfrm>
            <a:off x="520264" y="4407756"/>
            <a:ext cx="814705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ZA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P-AP1: </a:t>
            </a:r>
            <a:r>
              <a:rPr lang="en-ZA" sz="160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Equal source and target axiom pattern, same superclass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ZA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P-AP2: </a:t>
            </a:r>
            <a:r>
              <a:rPr lang="en-ZA" sz="160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Equal source and target axiom pattern, different superclass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ZA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P-AP3: </a:t>
            </a:r>
            <a:r>
              <a:rPr lang="en-ZA" sz="160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Unequal source and target axiom pattern, some shared classes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ZA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P-AP4: </a:t>
            </a:r>
            <a:r>
              <a:rPr lang="en-ZA" sz="160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Unequal source and target axiom pattern, no shared classes</a:t>
            </a:r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6D9F43ED-0CE3-3AF5-972A-CE47B5E7B1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264" y="589958"/>
            <a:ext cx="8229600" cy="480131"/>
          </a:xfrm>
        </p:spPr>
        <p:txBody>
          <a:bodyPr/>
          <a:lstStyle/>
          <a:p>
            <a:pPr algn="l"/>
            <a:r>
              <a:rPr lang="en-ZA" sz="2800" b="1" dirty="0">
                <a:solidFill>
                  <a:schemeClr val="tx1">
                    <a:lumMod val="95000"/>
                    <a:lumOff val="5000"/>
                  </a:schemeClr>
                </a:solidFill>
                <a:highlight>
                  <a:srgbClr val="000000"/>
                </a:highlight>
                <a:cs typeface="Arial"/>
              </a:rPr>
              <a:t>.</a:t>
            </a:r>
            <a:r>
              <a:rPr lang="en-ZA" sz="2800" b="1" i="1" dirty="0">
                <a:solidFill>
                  <a:schemeClr val="bg1"/>
                </a:solidFill>
                <a:highlight>
                  <a:srgbClr val="000000"/>
                </a:highlight>
                <a:cs typeface="Arial"/>
              </a:rPr>
              <a:t>Is-A</a:t>
            </a:r>
            <a:r>
              <a:rPr lang="en-ZA" sz="2800" b="1" dirty="0">
                <a:solidFill>
                  <a:schemeClr val="bg1"/>
                </a:solidFill>
                <a:highlight>
                  <a:srgbClr val="000000"/>
                </a:highlight>
                <a:cs typeface="Arial"/>
              </a:rPr>
              <a:t> Concepts</a:t>
            </a:r>
            <a:r>
              <a:rPr lang="en-ZA" sz="2800" b="1" dirty="0">
                <a:solidFill>
                  <a:schemeClr val="tx1">
                    <a:lumMod val="95000"/>
                    <a:lumOff val="5000"/>
                  </a:schemeClr>
                </a:solidFill>
                <a:highlight>
                  <a:srgbClr val="000000"/>
                </a:highlight>
                <a:cs typeface="Arial"/>
              </a:rPr>
              <a:t>√</a:t>
            </a:r>
            <a:endParaRPr lang="en-US" sz="2800" dirty="0">
              <a:solidFill>
                <a:schemeClr val="tx1">
                  <a:lumMod val="95000"/>
                  <a:lumOff val="5000"/>
                </a:schemeClr>
              </a:solidFill>
              <a:highlight>
                <a:srgbClr val="0000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2195609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2">
            <a:extLst>
              <a:ext uri="{FF2B5EF4-FFF2-40B4-BE49-F238E27FC236}">
                <a16:creationId xmlns:a16="http://schemas.microsoft.com/office/drawing/2014/main" id="{3554F135-9102-D445-946F-DBC8C8A278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264" y="589958"/>
            <a:ext cx="8229600" cy="480131"/>
          </a:xfrm>
        </p:spPr>
        <p:txBody>
          <a:bodyPr/>
          <a:lstStyle/>
          <a:p>
            <a:pPr algn="l"/>
            <a:r>
              <a:rPr lang="en-ZA" sz="2800" b="1" dirty="0">
                <a:solidFill>
                  <a:schemeClr val="tx1">
                    <a:lumMod val="95000"/>
                    <a:lumOff val="5000"/>
                  </a:schemeClr>
                </a:solidFill>
                <a:highlight>
                  <a:srgbClr val="000000"/>
                </a:highlight>
                <a:cs typeface="Arial"/>
              </a:rPr>
              <a:t>.</a:t>
            </a:r>
            <a:r>
              <a:rPr lang="en-ZA" sz="2800" b="1" dirty="0">
                <a:solidFill>
                  <a:schemeClr val="bg1"/>
                </a:solidFill>
                <a:highlight>
                  <a:srgbClr val="000000"/>
                </a:highlight>
                <a:cs typeface="Arial"/>
              </a:rPr>
              <a:t>Example Patterns</a:t>
            </a:r>
            <a:r>
              <a:rPr lang="en-ZA" sz="2800" b="1" dirty="0">
                <a:solidFill>
                  <a:schemeClr val="tx1">
                    <a:lumMod val="95000"/>
                    <a:lumOff val="5000"/>
                  </a:schemeClr>
                </a:solidFill>
                <a:highlight>
                  <a:srgbClr val="000000"/>
                </a:highlight>
                <a:cs typeface="Arial"/>
              </a:rPr>
              <a:t>.</a:t>
            </a:r>
            <a:endParaRPr lang="en-US" sz="2800" dirty="0">
              <a:solidFill>
                <a:schemeClr val="tx1">
                  <a:lumMod val="95000"/>
                  <a:lumOff val="5000"/>
                </a:schemeClr>
              </a:solidFill>
              <a:highlight>
                <a:srgbClr val="000000"/>
              </a:highlight>
            </a:endParaRPr>
          </a:p>
        </p:txBody>
      </p:sp>
      <p:pic>
        <p:nvPicPr>
          <p:cNvPr id="13" name="Picture 12" descr="SLIDE-03.jpg">
            <a:extLst>
              <a:ext uri="{FF2B5EF4-FFF2-40B4-BE49-F238E27FC236}">
                <a16:creationId xmlns:a16="http://schemas.microsoft.com/office/drawing/2014/main" id="{ECBA6DCC-66D0-8343-9A32-EE7F052FDED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37" r="26863"/>
          <a:stretch/>
        </p:blipFill>
        <p:spPr>
          <a:xfrm>
            <a:off x="0" y="6140395"/>
            <a:ext cx="9151953" cy="738054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00DB4D61-1BBF-3F43-90A2-634E3F1CE6E6}"/>
              </a:ext>
            </a:extLst>
          </p:cNvPr>
          <p:cNvSpPr txBox="1"/>
          <p:nvPr/>
        </p:nvSpPr>
        <p:spPr>
          <a:xfrm>
            <a:off x="8559500" y="6362790"/>
            <a:ext cx="4413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578E9B1A-12DF-0B42-BE08-F520ADF2D0EC}" type="slidenum">
              <a:rPr lang="en-US" sz="1600" b="1" dirty="0"/>
              <a:t>13</a:t>
            </a:fld>
            <a:endParaRPr lang="en-US" sz="1600" b="1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449720FC-6BA1-DB4C-BCB0-A6E6831551E5}"/>
              </a:ext>
            </a:extLst>
          </p:cNvPr>
          <p:cNvCxnSpPr/>
          <p:nvPr/>
        </p:nvCxnSpPr>
        <p:spPr>
          <a:xfrm>
            <a:off x="8468135" y="6313757"/>
            <a:ext cx="0" cy="40011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Picture 23" descr="SLIDE-03.jpg">
            <a:extLst>
              <a:ext uri="{FF2B5EF4-FFF2-40B4-BE49-F238E27FC236}">
                <a16:creationId xmlns:a16="http://schemas.microsoft.com/office/drawing/2014/main" id="{CA9DCD99-A8CB-864D-B3BA-E173ABF21EB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8" t="25890" r="69058" b="27850"/>
          <a:stretch/>
        </p:blipFill>
        <p:spPr>
          <a:xfrm>
            <a:off x="229274" y="6279074"/>
            <a:ext cx="2570757" cy="46069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E1B8564-1442-B5D5-27B7-14D60CD20B18}"/>
              </a:ext>
            </a:extLst>
          </p:cNvPr>
          <p:cNvSpPr txBox="1"/>
          <p:nvPr/>
        </p:nvSpPr>
        <p:spPr>
          <a:xfrm>
            <a:off x="3214841" y="6313757"/>
            <a:ext cx="5058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ONTOLOGY LOCALISATION</a:t>
            </a:r>
          </a:p>
          <a:p>
            <a:pPr algn="r"/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31</a:t>
            </a:r>
            <a:r>
              <a:rPr lang="en-US" sz="900" baseline="30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st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January 2024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8EA8461-164D-B454-9ED1-107F9A7858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569" y="1208768"/>
            <a:ext cx="6162800" cy="211146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492E441-7B9F-3CCA-55D9-6B38FC4367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0264" y="3617843"/>
            <a:ext cx="5634883" cy="1930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1939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2">
            <a:extLst>
              <a:ext uri="{FF2B5EF4-FFF2-40B4-BE49-F238E27FC236}">
                <a16:creationId xmlns:a16="http://schemas.microsoft.com/office/drawing/2014/main" id="{3554F135-9102-D445-946F-DBC8C8A278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262" y="589958"/>
            <a:ext cx="6655789" cy="480131"/>
          </a:xfrm>
        </p:spPr>
        <p:txBody>
          <a:bodyPr/>
          <a:lstStyle/>
          <a:p>
            <a:pPr algn="l"/>
            <a:r>
              <a:rPr lang="en-ZA" sz="2800" b="1" dirty="0">
                <a:solidFill>
                  <a:schemeClr val="tx1">
                    <a:lumMod val="95000"/>
                    <a:lumOff val="5000"/>
                  </a:schemeClr>
                </a:solidFill>
                <a:highlight>
                  <a:srgbClr val="000000"/>
                </a:highlight>
                <a:cs typeface="Arial"/>
              </a:rPr>
              <a:t>.</a:t>
            </a:r>
            <a:r>
              <a:rPr lang="en-ZA" sz="2800" b="1" dirty="0">
                <a:solidFill>
                  <a:schemeClr val="bg1"/>
                </a:solidFill>
                <a:highlight>
                  <a:srgbClr val="000000"/>
                </a:highlight>
                <a:cs typeface="Arial"/>
              </a:rPr>
              <a:t>Modelling the Required Transformations</a:t>
            </a:r>
            <a:r>
              <a:rPr lang="en-ZA" sz="2800" b="1" dirty="0">
                <a:solidFill>
                  <a:schemeClr val="tx1">
                    <a:lumMod val="95000"/>
                    <a:lumOff val="5000"/>
                  </a:schemeClr>
                </a:solidFill>
                <a:highlight>
                  <a:srgbClr val="000000"/>
                </a:highlight>
                <a:cs typeface="Arial"/>
              </a:rPr>
              <a:t>.</a:t>
            </a:r>
            <a:endParaRPr lang="en-US" sz="2800" dirty="0">
              <a:solidFill>
                <a:schemeClr val="tx1">
                  <a:lumMod val="95000"/>
                  <a:lumOff val="5000"/>
                </a:schemeClr>
              </a:solidFill>
              <a:highlight>
                <a:srgbClr val="000000"/>
              </a:highlight>
            </a:endParaRPr>
          </a:p>
        </p:txBody>
      </p:sp>
      <p:pic>
        <p:nvPicPr>
          <p:cNvPr id="13" name="Picture 12" descr="SLIDE-03.jpg">
            <a:extLst>
              <a:ext uri="{FF2B5EF4-FFF2-40B4-BE49-F238E27FC236}">
                <a16:creationId xmlns:a16="http://schemas.microsoft.com/office/drawing/2014/main" id="{ECBA6DCC-66D0-8343-9A32-EE7F052FDED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37" r="26863"/>
          <a:stretch/>
        </p:blipFill>
        <p:spPr>
          <a:xfrm>
            <a:off x="0" y="6140395"/>
            <a:ext cx="9151953" cy="738054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00DB4D61-1BBF-3F43-90A2-634E3F1CE6E6}"/>
              </a:ext>
            </a:extLst>
          </p:cNvPr>
          <p:cNvSpPr txBox="1"/>
          <p:nvPr/>
        </p:nvSpPr>
        <p:spPr>
          <a:xfrm>
            <a:off x="8559500" y="6362790"/>
            <a:ext cx="4413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578E9B1A-12DF-0B42-BE08-F520ADF2D0EC}" type="slidenum">
              <a:rPr lang="en-US" sz="1600" b="1" dirty="0"/>
              <a:t>14</a:t>
            </a:fld>
            <a:endParaRPr lang="en-US" sz="1600" b="1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449720FC-6BA1-DB4C-BCB0-A6E6831551E5}"/>
              </a:ext>
            </a:extLst>
          </p:cNvPr>
          <p:cNvCxnSpPr/>
          <p:nvPr/>
        </p:nvCxnSpPr>
        <p:spPr>
          <a:xfrm>
            <a:off x="8468135" y="6313757"/>
            <a:ext cx="0" cy="40011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Picture 23" descr="SLIDE-03.jpg">
            <a:extLst>
              <a:ext uri="{FF2B5EF4-FFF2-40B4-BE49-F238E27FC236}">
                <a16:creationId xmlns:a16="http://schemas.microsoft.com/office/drawing/2014/main" id="{CA9DCD99-A8CB-864D-B3BA-E173ABF21EB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8" t="25890" r="69058" b="27850"/>
          <a:stretch/>
        </p:blipFill>
        <p:spPr>
          <a:xfrm>
            <a:off x="229274" y="6279074"/>
            <a:ext cx="2570757" cy="46069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3C9C635D-D1D0-B0ED-09F1-EC55C6F1D28C}"/>
              </a:ext>
            </a:extLst>
          </p:cNvPr>
          <p:cNvSpPr txBox="1"/>
          <p:nvPr/>
        </p:nvSpPr>
        <p:spPr>
          <a:xfrm>
            <a:off x="3214841" y="6313757"/>
            <a:ext cx="5058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ONTOLOGY LOCALISATION</a:t>
            </a:r>
          </a:p>
          <a:p>
            <a:pPr algn="r"/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31</a:t>
            </a:r>
            <a:r>
              <a:rPr lang="en-US" sz="900" baseline="30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st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January 2024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364503A-DE07-EE07-BF59-12A8B33578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0263" y="1342597"/>
            <a:ext cx="7411344" cy="2470448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D9BEB6D5-186B-8756-B174-637C0424DC24}"/>
              </a:ext>
            </a:extLst>
          </p:cNvPr>
          <p:cNvGrpSpPr/>
          <p:nvPr/>
        </p:nvGrpSpPr>
        <p:grpSpPr>
          <a:xfrm>
            <a:off x="5826595" y="3564776"/>
            <a:ext cx="3067248" cy="2217223"/>
            <a:chOff x="5789273" y="3801674"/>
            <a:chExt cx="3067248" cy="2217223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48488568-9997-09C3-047E-9D9D7478649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3946"/>
            <a:stretch/>
          </p:blipFill>
          <p:spPr>
            <a:xfrm>
              <a:off x="5925721" y="3801674"/>
              <a:ext cx="2930800" cy="2153291"/>
            </a:xfrm>
            <a:prstGeom prst="rect">
              <a:avLst/>
            </a:prstGeom>
          </p:spPr>
        </p:pic>
        <p:sp>
          <p:nvSpPr>
            <p:cNvPr id="11" name="Frame 10">
              <a:extLst>
                <a:ext uri="{FF2B5EF4-FFF2-40B4-BE49-F238E27FC236}">
                  <a16:creationId xmlns:a16="http://schemas.microsoft.com/office/drawing/2014/main" id="{5228A867-B0AE-6616-CFAD-FDA5A0A8C49C}"/>
                </a:ext>
              </a:extLst>
            </p:cNvPr>
            <p:cNvSpPr/>
            <p:nvPr/>
          </p:nvSpPr>
          <p:spPr>
            <a:xfrm>
              <a:off x="5789273" y="4221321"/>
              <a:ext cx="3000901" cy="1797576"/>
            </a:xfrm>
            <a:prstGeom prst="frame">
              <a:avLst>
                <a:gd name="adj1" fmla="val 722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8" name="Right Arrow 17">
            <a:extLst>
              <a:ext uri="{FF2B5EF4-FFF2-40B4-BE49-F238E27FC236}">
                <a16:creationId xmlns:a16="http://schemas.microsoft.com/office/drawing/2014/main" id="{5F311590-4985-0220-DE1B-A0C5EA40F4FE}"/>
              </a:ext>
            </a:extLst>
          </p:cNvPr>
          <p:cNvSpPr/>
          <p:nvPr/>
        </p:nvSpPr>
        <p:spPr>
          <a:xfrm rot="10800000">
            <a:off x="6324916" y="2337755"/>
            <a:ext cx="343153" cy="4801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3637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2">
            <a:extLst>
              <a:ext uri="{FF2B5EF4-FFF2-40B4-BE49-F238E27FC236}">
                <a16:creationId xmlns:a16="http://schemas.microsoft.com/office/drawing/2014/main" id="{3554F135-9102-D445-946F-DBC8C8A278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264" y="589958"/>
            <a:ext cx="8229600" cy="480131"/>
          </a:xfrm>
        </p:spPr>
        <p:txBody>
          <a:bodyPr/>
          <a:lstStyle/>
          <a:p>
            <a:pPr algn="l"/>
            <a:r>
              <a:rPr lang="en-ZA" sz="2800" b="1" dirty="0">
                <a:solidFill>
                  <a:schemeClr val="tx1">
                    <a:lumMod val="95000"/>
                    <a:lumOff val="5000"/>
                  </a:schemeClr>
                </a:solidFill>
                <a:highlight>
                  <a:srgbClr val="000000"/>
                </a:highlight>
                <a:cs typeface="Arial"/>
              </a:rPr>
              <a:t>.</a:t>
            </a:r>
            <a:r>
              <a:rPr lang="en-ZA" sz="2800" b="1" dirty="0">
                <a:solidFill>
                  <a:schemeClr val="bg1"/>
                </a:solidFill>
                <a:highlight>
                  <a:srgbClr val="000000"/>
                </a:highlight>
                <a:cs typeface="Arial"/>
              </a:rPr>
              <a:t>Current Work</a:t>
            </a:r>
            <a:r>
              <a:rPr lang="en-ZA" sz="2800" b="1" dirty="0">
                <a:solidFill>
                  <a:schemeClr val="tx1">
                    <a:lumMod val="95000"/>
                    <a:lumOff val="5000"/>
                  </a:schemeClr>
                </a:solidFill>
                <a:highlight>
                  <a:srgbClr val="000000"/>
                </a:highlight>
                <a:cs typeface="Arial"/>
              </a:rPr>
              <a:t>.</a:t>
            </a:r>
            <a:endParaRPr lang="en-US" sz="2800" dirty="0">
              <a:solidFill>
                <a:schemeClr val="tx1">
                  <a:lumMod val="95000"/>
                  <a:lumOff val="5000"/>
                </a:schemeClr>
              </a:solidFill>
              <a:highlight>
                <a:srgbClr val="000000"/>
              </a:highlight>
            </a:endParaRPr>
          </a:p>
        </p:txBody>
      </p:sp>
      <p:pic>
        <p:nvPicPr>
          <p:cNvPr id="13" name="Picture 12" descr="SLIDE-03.jpg">
            <a:extLst>
              <a:ext uri="{FF2B5EF4-FFF2-40B4-BE49-F238E27FC236}">
                <a16:creationId xmlns:a16="http://schemas.microsoft.com/office/drawing/2014/main" id="{ECBA6DCC-66D0-8343-9A32-EE7F052FDED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37" r="26863"/>
          <a:stretch/>
        </p:blipFill>
        <p:spPr>
          <a:xfrm>
            <a:off x="0" y="6140395"/>
            <a:ext cx="9151953" cy="738054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00DB4D61-1BBF-3F43-90A2-634E3F1CE6E6}"/>
              </a:ext>
            </a:extLst>
          </p:cNvPr>
          <p:cNvSpPr txBox="1"/>
          <p:nvPr/>
        </p:nvSpPr>
        <p:spPr>
          <a:xfrm>
            <a:off x="8559500" y="6362790"/>
            <a:ext cx="4413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578E9B1A-12DF-0B42-BE08-F520ADF2D0EC}" type="slidenum">
              <a:rPr lang="en-US" sz="1600" b="1" dirty="0"/>
              <a:t>15</a:t>
            </a:fld>
            <a:endParaRPr lang="en-US" sz="1600" b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90D078A-1998-A348-B174-C4F442D9D414}"/>
              </a:ext>
            </a:extLst>
          </p:cNvPr>
          <p:cNvSpPr txBox="1"/>
          <p:nvPr/>
        </p:nvSpPr>
        <p:spPr>
          <a:xfrm>
            <a:off x="5001413" y="6313757"/>
            <a:ext cx="32719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ONTOLOGY LOCALISATION</a:t>
            </a:r>
          </a:p>
          <a:p>
            <a:pPr algn="r"/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31</a:t>
            </a:r>
            <a:r>
              <a:rPr lang="en-US" sz="1000" baseline="30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st</a:t>
            </a: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January 2024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449720FC-6BA1-DB4C-BCB0-A6E6831551E5}"/>
              </a:ext>
            </a:extLst>
          </p:cNvPr>
          <p:cNvCxnSpPr/>
          <p:nvPr/>
        </p:nvCxnSpPr>
        <p:spPr>
          <a:xfrm>
            <a:off x="8468135" y="6313757"/>
            <a:ext cx="0" cy="40011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Picture 23" descr="SLIDE-03.jpg">
            <a:extLst>
              <a:ext uri="{FF2B5EF4-FFF2-40B4-BE49-F238E27FC236}">
                <a16:creationId xmlns:a16="http://schemas.microsoft.com/office/drawing/2014/main" id="{CA9DCD99-A8CB-864D-B3BA-E173ABF21EB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8" t="25890" r="69058" b="27850"/>
          <a:stretch/>
        </p:blipFill>
        <p:spPr>
          <a:xfrm>
            <a:off x="229274" y="6279074"/>
            <a:ext cx="2570757" cy="460695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7A6D7FD5-DA50-AC01-C6D5-F467A67EB832}"/>
              </a:ext>
            </a:extLst>
          </p:cNvPr>
          <p:cNvSpPr/>
          <p:nvPr/>
        </p:nvSpPr>
        <p:spPr>
          <a:xfrm>
            <a:off x="508413" y="1295338"/>
            <a:ext cx="8147051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ZA" sz="200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Busy with part-whole relations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ZA" sz="200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Aiming to submit a paper to KR 2024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ZA" sz="2000" dirty="0">
              <a:solidFill>
                <a:schemeClr val="tx1">
                  <a:lumMod val="75000"/>
                  <a:lumOff val="25000"/>
                </a:schemeClr>
              </a:solidFill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ZA" sz="200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Ethical clearances: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ZA" sz="200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To evaluate MULTI for modelling viewpoints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ZA" sz="200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To evaluate the proposed categorisation for classifying a language pair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ZA" sz="200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To evaluate existing ontology localisation approaches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ZA" sz="2000" dirty="0">
              <a:solidFill>
                <a:schemeClr val="tx1">
                  <a:lumMod val="75000"/>
                  <a:lumOff val="25000"/>
                </a:schemeClr>
              </a:solidFill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ZA" sz="200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To compare my approach to existing approaches</a:t>
            </a:r>
          </a:p>
        </p:txBody>
      </p:sp>
    </p:spTree>
    <p:extLst>
      <p:ext uri="{BB962C8B-B14F-4D97-AF65-F5344CB8AC3E}">
        <p14:creationId xmlns:p14="http://schemas.microsoft.com/office/powerpoint/2010/main" val="4319676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2">
            <a:extLst>
              <a:ext uri="{FF2B5EF4-FFF2-40B4-BE49-F238E27FC236}">
                <a16:creationId xmlns:a16="http://schemas.microsoft.com/office/drawing/2014/main" id="{1F1E05A8-B114-FA45-BBE1-DF6D6EEA81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264" y="2517083"/>
            <a:ext cx="8229600" cy="738054"/>
          </a:xfrm>
        </p:spPr>
        <p:txBody>
          <a:bodyPr/>
          <a:lstStyle/>
          <a:p>
            <a:r>
              <a:rPr lang="en-ZA" sz="4000" b="1" dirty="0">
                <a:solidFill>
                  <a:schemeClr val="tx1">
                    <a:lumMod val="95000"/>
                    <a:lumOff val="5000"/>
                  </a:schemeClr>
                </a:solidFill>
                <a:highlight>
                  <a:srgbClr val="000000"/>
                </a:highlight>
                <a:cs typeface="Arial"/>
              </a:rPr>
              <a:t>.</a:t>
            </a:r>
            <a:r>
              <a:rPr lang="en-ZA" sz="4000" b="1" dirty="0">
                <a:solidFill>
                  <a:schemeClr val="bg1"/>
                </a:solidFill>
                <a:highlight>
                  <a:srgbClr val="000000"/>
                </a:highlight>
                <a:cs typeface="Arial"/>
              </a:rPr>
              <a:t>Thank You!</a:t>
            </a:r>
            <a:r>
              <a:rPr lang="en-ZA" sz="4000" b="1" dirty="0">
                <a:solidFill>
                  <a:schemeClr val="tx1">
                    <a:lumMod val="95000"/>
                    <a:lumOff val="5000"/>
                  </a:schemeClr>
                </a:solidFill>
                <a:highlight>
                  <a:srgbClr val="000000"/>
                </a:highlight>
                <a:cs typeface="Arial"/>
              </a:rPr>
              <a:t>.</a:t>
            </a:r>
            <a:endParaRPr lang="en-US" sz="4000" dirty="0">
              <a:solidFill>
                <a:schemeClr val="tx1">
                  <a:lumMod val="95000"/>
                  <a:lumOff val="5000"/>
                </a:schemeClr>
              </a:solidFill>
              <a:highlight>
                <a:srgbClr val="000000"/>
              </a:highlight>
            </a:endParaRPr>
          </a:p>
        </p:txBody>
      </p:sp>
      <p:pic>
        <p:nvPicPr>
          <p:cNvPr id="20" name="Picture 19" descr="SLIDE-03.jpg">
            <a:extLst>
              <a:ext uri="{FF2B5EF4-FFF2-40B4-BE49-F238E27FC236}">
                <a16:creationId xmlns:a16="http://schemas.microsoft.com/office/drawing/2014/main" id="{A1ABD5B6-0CC7-0546-8A4D-31D572D9D2A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37" r="26863"/>
          <a:stretch/>
        </p:blipFill>
        <p:spPr>
          <a:xfrm>
            <a:off x="0" y="6140395"/>
            <a:ext cx="9151953" cy="738054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F0436079-9FE6-804A-98F3-6191F37B859F}"/>
              </a:ext>
            </a:extLst>
          </p:cNvPr>
          <p:cNvSpPr txBox="1"/>
          <p:nvPr/>
        </p:nvSpPr>
        <p:spPr>
          <a:xfrm>
            <a:off x="8559500" y="6362790"/>
            <a:ext cx="4413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578E9B1A-12DF-0B42-BE08-F520ADF2D0EC}" type="slidenum">
              <a:rPr lang="en-US" sz="1600" b="1" dirty="0"/>
              <a:t>16</a:t>
            </a:fld>
            <a:endParaRPr lang="en-US" sz="1600" b="1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4EAD951-00CA-0349-B3BC-76ABFEA284E9}"/>
              </a:ext>
            </a:extLst>
          </p:cNvPr>
          <p:cNvSpPr txBox="1"/>
          <p:nvPr/>
        </p:nvSpPr>
        <p:spPr>
          <a:xfrm>
            <a:off x="5001413" y="6313757"/>
            <a:ext cx="32719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ONTOLOGY LOCALISATION</a:t>
            </a:r>
          </a:p>
          <a:p>
            <a:pPr algn="r"/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31</a:t>
            </a:r>
            <a:r>
              <a:rPr lang="en-US" sz="1000" baseline="30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st</a:t>
            </a: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January 2024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07D10071-1A4F-5D4B-886B-073679B5A79E}"/>
              </a:ext>
            </a:extLst>
          </p:cNvPr>
          <p:cNvCxnSpPr/>
          <p:nvPr/>
        </p:nvCxnSpPr>
        <p:spPr>
          <a:xfrm>
            <a:off x="8468135" y="6313757"/>
            <a:ext cx="0" cy="40011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SLIDE-03.jpg">
            <a:extLst>
              <a:ext uri="{FF2B5EF4-FFF2-40B4-BE49-F238E27FC236}">
                <a16:creationId xmlns:a16="http://schemas.microsoft.com/office/drawing/2014/main" id="{2D86E1B6-92CC-6B44-9EFB-D534B60DFA7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8" t="25890" r="69058" b="27850"/>
          <a:stretch/>
        </p:blipFill>
        <p:spPr>
          <a:xfrm>
            <a:off x="229274" y="6279074"/>
            <a:ext cx="2570757" cy="460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3806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SLIDE-03.jpg">
            <a:extLst>
              <a:ext uri="{FF2B5EF4-FFF2-40B4-BE49-F238E27FC236}">
                <a16:creationId xmlns:a16="http://schemas.microsoft.com/office/drawing/2014/main" id="{ECBA6DCC-66D0-8343-9A32-EE7F052FDED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37" r="26863"/>
          <a:stretch/>
        </p:blipFill>
        <p:spPr>
          <a:xfrm>
            <a:off x="0" y="6140395"/>
            <a:ext cx="9151953" cy="738054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00DB4D61-1BBF-3F43-90A2-634E3F1CE6E6}"/>
              </a:ext>
            </a:extLst>
          </p:cNvPr>
          <p:cNvSpPr txBox="1"/>
          <p:nvPr/>
        </p:nvSpPr>
        <p:spPr>
          <a:xfrm>
            <a:off x="8559500" y="6362790"/>
            <a:ext cx="4413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578E9B1A-12DF-0B42-BE08-F520ADF2D0EC}" type="slidenum">
              <a:rPr lang="en-US" sz="1600" b="1" dirty="0"/>
              <a:t>2</a:t>
            </a:fld>
            <a:endParaRPr lang="en-US" sz="1600" b="1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63468C67-0D13-404E-8628-744FB4B6D113}"/>
              </a:ext>
            </a:extLst>
          </p:cNvPr>
          <p:cNvSpPr/>
          <p:nvPr/>
        </p:nvSpPr>
        <p:spPr>
          <a:xfrm>
            <a:off x="514349" y="1262020"/>
            <a:ext cx="4149091" cy="39241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n-ZA" sz="900" dirty="0">
              <a:solidFill>
                <a:schemeClr val="tx1">
                  <a:lumMod val="75000"/>
                  <a:lumOff val="25000"/>
                </a:schemeClr>
              </a:solidFill>
              <a:cs typeface="Arial" panose="020B0604020202020204" pitchFamily="34" charset="0"/>
            </a:endParaRPr>
          </a:p>
          <a:p>
            <a:r>
              <a:rPr lang="en-ZA" sz="200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The “</a:t>
            </a:r>
            <a:r>
              <a:rPr lang="en-ZA" sz="2000" i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process of </a:t>
            </a:r>
            <a:r>
              <a:rPr lang="en-ZA" sz="2000" b="1" i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adapting a given ontology </a:t>
            </a:r>
            <a:r>
              <a:rPr lang="en-ZA" sz="2000" i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to the needs of a </a:t>
            </a:r>
            <a:r>
              <a:rPr lang="en-ZA" sz="2000" b="1" i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certain community</a:t>
            </a:r>
            <a:r>
              <a:rPr lang="en-ZA" sz="2000" i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, which can be characterized by a </a:t>
            </a:r>
            <a:r>
              <a:rPr lang="en-ZA" sz="2000" b="1" i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common language</a:t>
            </a:r>
            <a:r>
              <a:rPr lang="en-ZA" sz="2000" i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, a </a:t>
            </a:r>
            <a:r>
              <a:rPr lang="en-ZA" sz="2000" b="1" i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common culture </a:t>
            </a:r>
            <a:r>
              <a:rPr lang="en-ZA" sz="2000" i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or a certain </a:t>
            </a:r>
            <a:r>
              <a:rPr lang="en-ZA" sz="2000" b="1" i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geopolitical environment</a:t>
            </a:r>
            <a:r>
              <a:rPr lang="en-ZA" sz="2000" i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.</a:t>
            </a:r>
            <a:r>
              <a:rPr lang="en-ZA" sz="200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” </a:t>
            </a:r>
            <a:r>
              <a:rPr lang="en-ZA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[1]</a:t>
            </a:r>
          </a:p>
          <a:p>
            <a:endParaRPr lang="en-ZA" sz="2000" dirty="0">
              <a:solidFill>
                <a:schemeClr val="tx1">
                  <a:lumMod val="75000"/>
                  <a:lumOff val="25000"/>
                </a:schemeClr>
              </a:solidFill>
              <a:cs typeface="Arial" panose="020B0604020202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ZA" sz="200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Adaptation is typically done in the annotation layer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ZA" sz="2000" dirty="0">
              <a:solidFill>
                <a:schemeClr val="tx1">
                  <a:lumMod val="75000"/>
                  <a:lumOff val="25000"/>
                </a:schemeClr>
              </a:solidFill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ZA" sz="200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The underlying axioms remain unchanged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449720FC-6BA1-DB4C-BCB0-A6E6831551E5}"/>
              </a:ext>
            </a:extLst>
          </p:cNvPr>
          <p:cNvCxnSpPr/>
          <p:nvPr/>
        </p:nvCxnSpPr>
        <p:spPr>
          <a:xfrm>
            <a:off x="8468135" y="6313757"/>
            <a:ext cx="0" cy="40011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Picture 23" descr="SLIDE-03.jpg">
            <a:extLst>
              <a:ext uri="{FF2B5EF4-FFF2-40B4-BE49-F238E27FC236}">
                <a16:creationId xmlns:a16="http://schemas.microsoft.com/office/drawing/2014/main" id="{CA9DCD99-A8CB-864D-B3BA-E173ABF21EB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8" t="25890" r="69058" b="27850"/>
          <a:stretch/>
        </p:blipFill>
        <p:spPr>
          <a:xfrm>
            <a:off x="229274" y="6279074"/>
            <a:ext cx="2570757" cy="460695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E4A7576A-176D-61B4-C0D6-E6C24C03A7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68385" y="1200557"/>
            <a:ext cx="3081479" cy="4394609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E6F0EDE5-8294-25B4-0839-0E116BB5499B}"/>
              </a:ext>
            </a:extLst>
          </p:cNvPr>
          <p:cNvSpPr/>
          <p:nvPr/>
        </p:nvSpPr>
        <p:spPr>
          <a:xfrm>
            <a:off x="7511845" y="2644877"/>
            <a:ext cx="1238019" cy="141584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1A99E8E-6520-9A39-9459-AA342253E98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9323" t="37229" b="55611"/>
          <a:stretch/>
        </p:blipFill>
        <p:spPr>
          <a:xfrm>
            <a:off x="7498759" y="3828382"/>
            <a:ext cx="1253441" cy="314632"/>
          </a:xfrm>
          <a:prstGeom prst="rect">
            <a:avLst/>
          </a:prstGeom>
        </p:spPr>
      </p:pic>
      <p:sp>
        <p:nvSpPr>
          <p:cNvPr id="6" name="Left Brace 5">
            <a:extLst>
              <a:ext uri="{FF2B5EF4-FFF2-40B4-BE49-F238E27FC236}">
                <a16:creationId xmlns:a16="http://schemas.microsoft.com/office/drawing/2014/main" id="{84DFC040-1419-3763-F516-C61CF98DD1E5}"/>
              </a:ext>
            </a:extLst>
          </p:cNvPr>
          <p:cNvSpPr/>
          <p:nvPr/>
        </p:nvSpPr>
        <p:spPr>
          <a:xfrm>
            <a:off x="5491877" y="1449977"/>
            <a:ext cx="182880" cy="1058092"/>
          </a:xfrm>
          <a:prstGeom prst="leftBrace">
            <a:avLst>
              <a:gd name="adj1" fmla="val 44791"/>
              <a:gd name="adj2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Left Brace 6">
            <a:extLst>
              <a:ext uri="{FF2B5EF4-FFF2-40B4-BE49-F238E27FC236}">
                <a16:creationId xmlns:a16="http://schemas.microsoft.com/office/drawing/2014/main" id="{4EEA4676-86B5-2014-D9B5-1A0364DE46F6}"/>
              </a:ext>
            </a:extLst>
          </p:cNvPr>
          <p:cNvSpPr/>
          <p:nvPr/>
        </p:nvSpPr>
        <p:spPr>
          <a:xfrm>
            <a:off x="5491877" y="2637186"/>
            <a:ext cx="182880" cy="2420427"/>
          </a:xfrm>
          <a:prstGeom prst="leftBrace">
            <a:avLst>
              <a:gd name="adj1" fmla="val 44791"/>
              <a:gd name="adj2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396C91C-1483-CDB4-2CC6-A8A5C61DACD2}"/>
              </a:ext>
            </a:extLst>
          </p:cNvPr>
          <p:cNvSpPr txBox="1"/>
          <p:nvPr/>
        </p:nvSpPr>
        <p:spPr>
          <a:xfrm rot="16200000">
            <a:off x="4566480" y="1831171"/>
            <a:ext cx="14366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ANNOTATION LAYER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AF179EB-08E0-1573-FFF6-DE474D061A76}"/>
              </a:ext>
            </a:extLst>
          </p:cNvPr>
          <p:cNvSpPr txBox="1"/>
          <p:nvPr/>
        </p:nvSpPr>
        <p:spPr>
          <a:xfrm rot="16200000">
            <a:off x="4090217" y="3708898"/>
            <a:ext cx="24204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SEMANTIC LAYER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9AA9A9A-1225-E83D-5F06-0453A0DECFFC}"/>
              </a:ext>
            </a:extLst>
          </p:cNvPr>
          <p:cNvSpPr txBox="1"/>
          <p:nvPr/>
        </p:nvSpPr>
        <p:spPr>
          <a:xfrm>
            <a:off x="3214841" y="6313757"/>
            <a:ext cx="5058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ONTOLOGY LOCALISATION</a:t>
            </a:r>
          </a:p>
          <a:p>
            <a:pPr algn="r"/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31</a:t>
            </a:r>
            <a:r>
              <a:rPr lang="en-US" sz="900" baseline="30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st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January 2024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73559DB-DC0C-2777-25A3-493E9EF4DA81}"/>
              </a:ext>
            </a:extLst>
          </p:cNvPr>
          <p:cNvSpPr txBox="1"/>
          <p:nvPr/>
        </p:nvSpPr>
        <p:spPr>
          <a:xfrm>
            <a:off x="511491" y="5441075"/>
            <a:ext cx="457708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/>
              <a:t>[1] P. Cimiano, E. Montiel-</a:t>
            </a:r>
            <a:r>
              <a:rPr lang="en-US" sz="1100" dirty="0" err="1"/>
              <a:t>Ponsoda</a:t>
            </a:r>
            <a:r>
              <a:rPr lang="en-US" sz="1100" dirty="0"/>
              <a:t>, P. </a:t>
            </a:r>
            <a:r>
              <a:rPr lang="en-US" sz="1100" dirty="0" err="1"/>
              <a:t>Buitelaar</a:t>
            </a:r>
            <a:r>
              <a:rPr lang="en-US" sz="1100" dirty="0"/>
              <a:t>, M. Espinoza Mejía, A. Gomez-Perez, A note on ontology localization, </a:t>
            </a:r>
            <a:r>
              <a:rPr lang="en-US" sz="1100" i="1" dirty="0"/>
              <a:t>Applied Ontology</a:t>
            </a:r>
            <a:r>
              <a:rPr lang="en-US" sz="1100" dirty="0"/>
              <a:t>, 5 (2) (2010) 127—137. doi:10.3233/AO-2010-0075.</a:t>
            </a:r>
          </a:p>
        </p:txBody>
      </p:sp>
      <p:sp>
        <p:nvSpPr>
          <p:cNvPr id="16" name="Title 2">
            <a:extLst>
              <a:ext uri="{FF2B5EF4-FFF2-40B4-BE49-F238E27FC236}">
                <a16:creationId xmlns:a16="http://schemas.microsoft.com/office/drawing/2014/main" id="{6D75FA76-81E4-96BD-1948-E536D315F6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264" y="589958"/>
            <a:ext cx="8229600" cy="480131"/>
          </a:xfrm>
        </p:spPr>
        <p:txBody>
          <a:bodyPr/>
          <a:lstStyle/>
          <a:p>
            <a:pPr algn="l"/>
            <a:r>
              <a:rPr lang="en-ZA" sz="2800" b="1" dirty="0">
                <a:solidFill>
                  <a:schemeClr val="tx1">
                    <a:lumMod val="95000"/>
                    <a:lumOff val="5000"/>
                  </a:schemeClr>
                </a:solidFill>
                <a:highlight>
                  <a:srgbClr val="000000"/>
                </a:highlight>
                <a:cs typeface="Arial"/>
              </a:rPr>
              <a:t>.</a:t>
            </a:r>
            <a:r>
              <a:rPr lang="en-ZA" sz="2800" b="1" dirty="0">
                <a:solidFill>
                  <a:schemeClr val="bg1"/>
                </a:solidFill>
                <a:highlight>
                  <a:srgbClr val="000000"/>
                </a:highlight>
                <a:cs typeface="Arial"/>
              </a:rPr>
              <a:t>Ontology Localisation</a:t>
            </a:r>
            <a:r>
              <a:rPr lang="en-ZA" sz="2800" b="1" dirty="0">
                <a:solidFill>
                  <a:schemeClr val="tx1">
                    <a:lumMod val="95000"/>
                    <a:lumOff val="5000"/>
                  </a:schemeClr>
                </a:solidFill>
                <a:highlight>
                  <a:srgbClr val="000000"/>
                </a:highlight>
                <a:cs typeface="Arial"/>
              </a:rPr>
              <a:t>.</a:t>
            </a:r>
            <a:endParaRPr lang="en-US" sz="2800" dirty="0">
              <a:solidFill>
                <a:schemeClr val="tx1">
                  <a:lumMod val="95000"/>
                  <a:lumOff val="5000"/>
                </a:schemeClr>
              </a:solidFill>
              <a:highlight>
                <a:srgbClr val="0000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9742092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SLIDE-03.jpg">
            <a:extLst>
              <a:ext uri="{FF2B5EF4-FFF2-40B4-BE49-F238E27FC236}">
                <a16:creationId xmlns:a16="http://schemas.microsoft.com/office/drawing/2014/main" id="{ECBA6DCC-66D0-8343-9A32-EE7F052FDED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37" r="26863"/>
          <a:stretch/>
        </p:blipFill>
        <p:spPr>
          <a:xfrm>
            <a:off x="0" y="6140395"/>
            <a:ext cx="9151953" cy="738054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00DB4D61-1BBF-3F43-90A2-634E3F1CE6E6}"/>
              </a:ext>
            </a:extLst>
          </p:cNvPr>
          <p:cNvSpPr txBox="1"/>
          <p:nvPr/>
        </p:nvSpPr>
        <p:spPr>
          <a:xfrm>
            <a:off x="8559500" y="6362790"/>
            <a:ext cx="4413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578E9B1A-12DF-0B42-BE08-F520ADF2D0EC}" type="slidenum">
              <a:rPr lang="en-US" sz="1600" b="1" dirty="0"/>
              <a:t>3</a:t>
            </a:fld>
            <a:endParaRPr lang="en-US" sz="1600" b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90D078A-1998-A348-B174-C4F442D9D414}"/>
              </a:ext>
            </a:extLst>
          </p:cNvPr>
          <p:cNvSpPr txBox="1"/>
          <p:nvPr/>
        </p:nvSpPr>
        <p:spPr>
          <a:xfrm>
            <a:off x="5001413" y="6313757"/>
            <a:ext cx="32719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ONTOLOGY LOCALISATION</a:t>
            </a:r>
          </a:p>
          <a:p>
            <a:pPr algn="r"/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31</a:t>
            </a:r>
            <a:r>
              <a:rPr lang="en-US" sz="1000" baseline="30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st</a:t>
            </a: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January 2024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449720FC-6BA1-DB4C-BCB0-A6E6831551E5}"/>
              </a:ext>
            </a:extLst>
          </p:cNvPr>
          <p:cNvCxnSpPr/>
          <p:nvPr/>
        </p:nvCxnSpPr>
        <p:spPr>
          <a:xfrm>
            <a:off x="8468135" y="6313757"/>
            <a:ext cx="0" cy="40011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Picture 23" descr="SLIDE-03.jpg">
            <a:extLst>
              <a:ext uri="{FF2B5EF4-FFF2-40B4-BE49-F238E27FC236}">
                <a16:creationId xmlns:a16="http://schemas.microsoft.com/office/drawing/2014/main" id="{CA9DCD99-A8CB-864D-B3BA-E173ABF21EB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8" t="25890" r="69058" b="27850"/>
          <a:stretch/>
        </p:blipFill>
        <p:spPr>
          <a:xfrm>
            <a:off x="229274" y="6279074"/>
            <a:ext cx="2570757" cy="460695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EDE1A850-AF92-E330-7D40-57E50DCB18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2700" y="957377"/>
            <a:ext cx="6578600" cy="5473700"/>
          </a:xfrm>
          <a:prstGeom prst="rect">
            <a:avLst/>
          </a:prstGeom>
        </p:spPr>
      </p:pic>
      <p:sp>
        <p:nvSpPr>
          <p:cNvPr id="3" name="Frame 2">
            <a:extLst>
              <a:ext uri="{FF2B5EF4-FFF2-40B4-BE49-F238E27FC236}">
                <a16:creationId xmlns:a16="http://schemas.microsoft.com/office/drawing/2014/main" id="{2987EAE7-07DD-ECF4-A989-5A8B5A1E893D}"/>
              </a:ext>
            </a:extLst>
          </p:cNvPr>
          <p:cNvSpPr/>
          <p:nvPr/>
        </p:nvSpPr>
        <p:spPr>
          <a:xfrm>
            <a:off x="2915227" y="2003107"/>
            <a:ext cx="1518689" cy="3763477"/>
          </a:xfrm>
          <a:prstGeom prst="frame">
            <a:avLst>
              <a:gd name="adj1" fmla="val 1386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C6757BC8-79EB-4B92-2DA7-3265E60D9AB4}"/>
              </a:ext>
            </a:extLst>
          </p:cNvPr>
          <p:cNvSpPr txBox="1">
            <a:spLocks/>
          </p:cNvSpPr>
          <p:nvPr/>
        </p:nvSpPr>
        <p:spPr>
          <a:xfrm>
            <a:off x="520264" y="589958"/>
            <a:ext cx="8229600" cy="480131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ZA" sz="2800" b="1" dirty="0">
                <a:solidFill>
                  <a:schemeClr val="tx1">
                    <a:lumMod val="95000"/>
                    <a:lumOff val="5000"/>
                  </a:schemeClr>
                </a:solidFill>
                <a:highlight>
                  <a:srgbClr val="000000"/>
                </a:highlight>
                <a:cs typeface="Arial"/>
              </a:rPr>
              <a:t>.</a:t>
            </a:r>
            <a:r>
              <a:rPr lang="en-ZA" sz="2800" b="1" dirty="0">
                <a:solidFill>
                  <a:schemeClr val="bg1"/>
                </a:solidFill>
                <a:highlight>
                  <a:srgbClr val="000000"/>
                </a:highlight>
                <a:cs typeface="Arial"/>
              </a:rPr>
              <a:t>Multilingual Ontologies</a:t>
            </a:r>
            <a:r>
              <a:rPr lang="en-ZA" sz="2800" b="1" dirty="0">
                <a:solidFill>
                  <a:schemeClr val="tx1">
                    <a:lumMod val="95000"/>
                    <a:lumOff val="5000"/>
                  </a:schemeClr>
                </a:solidFill>
                <a:highlight>
                  <a:srgbClr val="000000"/>
                </a:highlight>
                <a:cs typeface="Arial"/>
              </a:rPr>
              <a:t>.</a:t>
            </a:r>
            <a:endParaRPr lang="en-US" sz="2800" dirty="0">
              <a:solidFill>
                <a:schemeClr val="tx1">
                  <a:lumMod val="95000"/>
                  <a:lumOff val="5000"/>
                </a:schemeClr>
              </a:solidFill>
              <a:highlight>
                <a:srgbClr val="0000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0642980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2">
            <a:extLst>
              <a:ext uri="{FF2B5EF4-FFF2-40B4-BE49-F238E27FC236}">
                <a16:creationId xmlns:a16="http://schemas.microsoft.com/office/drawing/2014/main" id="{3554F135-9102-D445-946F-DBC8C8A278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264" y="391178"/>
            <a:ext cx="8229600" cy="480131"/>
          </a:xfrm>
        </p:spPr>
        <p:txBody>
          <a:bodyPr/>
          <a:lstStyle/>
          <a:p>
            <a:pPr algn="l"/>
            <a:r>
              <a:rPr lang="en-ZA" sz="2800" b="1" dirty="0">
                <a:solidFill>
                  <a:schemeClr val="tx1">
                    <a:lumMod val="95000"/>
                    <a:lumOff val="5000"/>
                  </a:schemeClr>
                </a:solidFill>
                <a:highlight>
                  <a:srgbClr val="000000"/>
                </a:highlight>
                <a:cs typeface="Arial"/>
              </a:rPr>
              <a:t>.</a:t>
            </a:r>
            <a:r>
              <a:rPr lang="en-ZA" sz="2800" b="1" dirty="0">
                <a:solidFill>
                  <a:schemeClr val="bg1"/>
                </a:solidFill>
                <a:highlight>
                  <a:srgbClr val="000000"/>
                </a:highlight>
                <a:cs typeface="Arial"/>
              </a:rPr>
              <a:t>The Problem</a:t>
            </a:r>
            <a:r>
              <a:rPr lang="en-ZA" sz="2800" b="1" dirty="0">
                <a:solidFill>
                  <a:schemeClr val="tx1">
                    <a:lumMod val="95000"/>
                    <a:lumOff val="5000"/>
                  </a:schemeClr>
                </a:solidFill>
                <a:highlight>
                  <a:srgbClr val="000000"/>
                </a:highlight>
                <a:cs typeface="Arial"/>
              </a:rPr>
              <a:t>.</a:t>
            </a:r>
            <a:endParaRPr lang="en-US" sz="2800" dirty="0">
              <a:solidFill>
                <a:schemeClr val="tx1">
                  <a:lumMod val="95000"/>
                  <a:lumOff val="5000"/>
                </a:schemeClr>
              </a:solidFill>
              <a:highlight>
                <a:srgbClr val="000000"/>
              </a:highlight>
            </a:endParaRPr>
          </a:p>
        </p:txBody>
      </p:sp>
      <p:pic>
        <p:nvPicPr>
          <p:cNvPr id="13" name="Picture 12" descr="SLIDE-03.jpg">
            <a:extLst>
              <a:ext uri="{FF2B5EF4-FFF2-40B4-BE49-F238E27FC236}">
                <a16:creationId xmlns:a16="http://schemas.microsoft.com/office/drawing/2014/main" id="{ECBA6DCC-66D0-8343-9A32-EE7F052FDED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37" r="26863"/>
          <a:stretch/>
        </p:blipFill>
        <p:spPr>
          <a:xfrm>
            <a:off x="0" y="6140395"/>
            <a:ext cx="9151953" cy="738054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00DB4D61-1BBF-3F43-90A2-634E3F1CE6E6}"/>
              </a:ext>
            </a:extLst>
          </p:cNvPr>
          <p:cNvSpPr txBox="1"/>
          <p:nvPr/>
        </p:nvSpPr>
        <p:spPr>
          <a:xfrm>
            <a:off x="8559500" y="6362790"/>
            <a:ext cx="4413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578E9B1A-12DF-0B42-BE08-F520ADF2D0EC}" type="slidenum">
              <a:rPr lang="en-US" sz="1600" b="1" dirty="0"/>
              <a:t>4</a:t>
            </a:fld>
            <a:endParaRPr lang="en-US" sz="1600" b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79A9291-AB7C-BB4B-B01D-B4FB2C436FC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604879" y="1186064"/>
            <a:ext cx="3423040" cy="4565480"/>
          </a:xfrm>
          <a:prstGeom prst="rect">
            <a:avLst/>
          </a:prstGeom>
        </p:spPr>
      </p:pic>
      <p:grpSp>
        <p:nvGrpSpPr>
          <p:cNvPr id="34" name="Group 33">
            <a:extLst>
              <a:ext uri="{FF2B5EF4-FFF2-40B4-BE49-F238E27FC236}">
                <a16:creationId xmlns:a16="http://schemas.microsoft.com/office/drawing/2014/main" id="{B7DF20F0-A9CF-524D-A62C-B7C7053E2F0A}"/>
              </a:ext>
            </a:extLst>
          </p:cNvPr>
          <p:cNvGrpSpPr/>
          <p:nvPr/>
        </p:nvGrpSpPr>
        <p:grpSpPr>
          <a:xfrm>
            <a:off x="604879" y="2484071"/>
            <a:ext cx="3423040" cy="3137729"/>
            <a:chOff x="4697198" y="1923610"/>
            <a:chExt cx="4082990" cy="3742672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BE5469F7-C44A-7E4E-BC06-211025FF22EC}"/>
                </a:ext>
              </a:extLst>
            </p:cNvPr>
            <p:cNvSpPr/>
            <p:nvPr/>
          </p:nvSpPr>
          <p:spPr>
            <a:xfrm>
              <a:off x="4697198" y="1923610"/>
              <a:ext cx="4082990" cy="2753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ZA" sz="900" b="1" dirty="0">
                  <a:solidFill>
                    <a:schemeClr val="bg1"/>
                  </a:solidFill>
                  <a:cs typeface="Arial" panose="020B0604020202020204" pitchFamily="34" charset="0"/>
                </a:rPr>
                <a:t>CONCEPT SPACE</a:t>
              </a:r>
              <a:endParaRPr lang="en-ZA" sz="1000" b="1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33" name="Rounded Rectangle 32">
              <a:extLst>
                <a:ext uri="{FF2B5EF4-FFF2-40B4-BE49-F238E27FC236}">
                  <a16:creationId xmlns:a16="http://schemas.microsoft.com/office/drawing/2014/main" id="{A07B3CDD-6ED4-E646-9FA1-F4F8919CC63B}"/>
                </a:ext>
              </a:extLst>
            </p:cNvPr>
            <p:cNvSpPr/>
            <p:nvPr/>
          </p:nvSpPr>
          <p:spPr>
            <a:xfrm>
              <a:off x="4825761" y="2179269"/>
              <a:ext cx="3823564" cy="3487013"/>
            </a:xfrm>
            <a:prstGeom prst="roundRect">
              <a:avLst/>
            </a:prstGeom>
            <a:noFill/>
            <a:ln w="25400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02739781-7D20-BF41-92EF-D55E9A502222}"/>
              </a:ext>
            </a:extLst>
          </p:cNvPr>
          <p:cNvGrpSpPr/>
          <p:nvPr/>
        </p:nvGrpSpPr>
        <p:grpSpPr>
          <a:xfrm>
            <a:off x="720908" y="1313621"/>
            <a:ext cx="3189053" cy="4297196"/>
            <a:chOff x="720908" y="1403072"/>
            <a:chExt cx="3189053" cy="4297196"/>
          </a:xfrm>
        </p:grpSpPr>
        <p:sp>
          <p:nvSpPr>
            <p:cNvPr id="43" name="Rounded Rectangle 42">
              <a:extLst>
                <a:ext uri="{FF2B5EF4-FFF2-40B4-BE49-F238E27FC236}">
                  <a16:creationId xmlns:a16="http://schemas.microsoft.com/office/drawing/2014/main" id="{E832A941-24E1-E242-8946-D5F706B69E3E}"/>
                </a:ext>
              </a:extLst>
            </p:cNvPr>
            <p:cNvSpPr/>
            <p:nvPr/>
          </p:nvSpPr>
          <p:spPr>
            <a:xfrm>
              <a:off x="720908" y="2795620"/>
              <a:ext cx="3189053" cy="2904648"/>
            </a:xfrm>
            <a:prstGeom prst="roundRect">
              <a:avLst/>
            </a:prstGeom>
            <a:solidFill>
              <a:srgbClr val="00B0F0">
                <a:alpha val="35000"/>
              </a:srgbClr>
            </a:solidFill>
            <a:ln w="25400">
              <a:noFill/>
              <a:prstDash val="sys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801D9E25-56A2-F34D-A437-D932B9E7C53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81081" y="1403072"/>
              <a:ext cx="2468705" cy="1139402"/>
            </a:xfrm>
            <a:prstGeom prst="rect">
              <a:avLst/>
            </a:prstGeom>
          </p:spPr>
        </p:pic>
      </p:grpSp>
      <p:pic>
        <p:nvPicPr>
          <p:cNvPr id="45" name="Picture 44">
            <a:extLst>
              <a:ext uri="{FF2B5EF4-FFF2-40B4-BE49-F238E27FC236}">
                <a16:creationId xmlns:a16="http://schemas.microsoft.com/office/drawing/2014/main" id="{C9EE01B9-4339-784A-88AD-26F90B09ECB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4307840" y="1186064"/>
            <a:ext cx="3423040" cy="4565480"/>
          </a:xfrm>
          <a:prstGeom prst="rect">
            <a:avLst/>
          </a:prstGeom>
        </p:spPr>
      </p:pic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06632557-7A92-8044-BCB0-32C8DAAFDE2B}"/>
              </a:ext>
            </a:extLst>
          </p:cNvPr>
          <p:cNvSpPr/>
          <p:nvPr/>
        </p:nvSpPr>
        <p:spPr>
          <a:xfrm>
            <a:off x="4415623" y="2698407"/>
            <a:ext cx="3205546" cy="2923393"/>
          </a:xfrm>
          <a:prstGeom prst="roundRect">
            <a:avLst/>
          </a:prstGeom>
          <a:noFill/>
          <a:ln w="2540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A9250200-7E2E-6F45-9114-316D45F012E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83595" y="1311502"/>
            <a:ext cx="2469600" cy="1284192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ED228545-DD31-8F45-A03D-D570D35A08C6}"/>
              </a:ext>
            </a:extLst>
          </p:cNvPr>
          <p:cNvGrpSpPr/>
          <p:nvPr/>
        </p:nvGrpSpPr>
        <p:grpSpPr>
          <a:xfrm>
            <a:off x="4423869" y="2706169"/>
            <a:ext cx="3189053" cy="2923393"/>
            <a:chOff x="4423869" y="2795620"/>
            <a:chExt cx="3189053" cy="2923393"/>
          </a:xfrm>
        </p:grpSpPr>
        <p:sp>
          <p:nvSpPr>
            <p:cNvPr id="56" name="Rounded Rectangle 55">
              <a:extLst>
                <a:ext uri="{FF2B5EF4-FFF2-40B4-BE49-F238E27FC236}">
                  <a16:creationId xmlns:a16="http://schemas.microsoft.com/office/drawing/2014/main" id="{0B240B28-C65F-8C4E-94AA-B98856F66233}"/>
                </a:ext>
              </a:extLst>
            </p:cNvPr>
            <p:cNvSpPr/>
            <p:nvPr/>
          </p:nvSpPr>
          <p:spPr>
            <a:xfrm>
              <a:off x="4423869" y="2795620"/>
              <a:ext cx="3189053" cy="2904648"/>
            </a:xfrm>
            <a:prstGeom prst="roundRect">
              <a:avLst/>
            </a:prstGeom>
            <a:solidFill>
              <a:srgbClr val="00B050">
                <a:alpha val="35000"/>
              </a:srgbClr>
            </a:solidFill>
            <a:ln w="25400">
              <a:noFill/>
              <a:prstDash val="sys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71B909C6-81E2-9443-8417-CCF5F340A9BC}"/>
                </a:ext>
              </a:extLst>
            </p:cNvPr>
            <p:cNvCxnSpPr>
              <a:cxnSpLocks/>
            </p:cNvCxnSpPr>
            <p:nvPr/>
          </p:nvCxnSpPr>
          <p:spPr>
            <a:xfrm>
              <a:off x="6062925" y="2795620"/>
              <a:ext cx="0" cy="2923393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9" name="TextBox 58">
            <a:extLst>
              <a:ext uri="{FF2B5EF4-FFF2-40B4-BE49-F238E27FC236}">
                <a16:creationId xmlns:a16="http://schemas.microsoft.com/office/drawing/2014/main" id="{7813D9A4-8447-244C-94E9-21CFB3F380BF}"/>
              </a:ext>
            </a:extLst>
          </p:cNvPr>
          <p:cNvSpPr txBox="1"/>
          <p:nvPr/>
        </p:nvSpPr>
        <p:spPr>
          <a:xfrm>
            <a:off x="5001413" y="6313757"/>
            <a:ext cx="32719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ONTOLOGY LOCALISATION</a:t>
            </a:r>
          </a:p>
          <a:p>
            <a:pPr algn="r"/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31</a:t>
            </a:r>
            <a:r>
              <a:rPr lang="en-US" sz="1000" baseline="30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st</a:t>
            </a: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January 2024</a:t>
            </a: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1318FF82-D23F-4F4D-904F-FB1A7AFBF9AD}"/>
              </a:ext>
            </a:extLst>
          </p:cNvPr>
          <p:cNvCxnSpPr/>
          <p:nvPr/>
        </p:nvCxnSpPr>
        <p:spPr>
          <a:xfrm>
            <a:off x="8468135" y="6313757"/>
            <a:ext cx="0" cy="40011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0" name="Picture 29" descr="SLIDE-03.jpg">
            <a:extLst>
              <a:ext uri="{FF2B5EF4-FFF2-40B4-BE49-F238E27FC236}">
                <a16:creationId xmlns:a16="http://schemas.microsoft.com/office/drawing/2014/main" id="{62843376-6721-8B48-9116-31D6AFB2D83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8" t="25890" r="69058" b="27850"/>
          <a:stretch/>
        </p:blipFill>
        <p:spPr>
          <a:xfrm>
            <a:off x="229274" y="6279074"/>
            <a:ext cx="2570757" cy="460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30310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SLIDE-03.jpg">
            <a:extLst>
              <a:ext uri="{FF2B5EF4-FFF2-40B4-BE49-F238E27FC236}">
                <a16:creationId xmlns:a16="http://schemas.microsoft.com/office/drawing/2014/main" id="{ECBA6DCC-66D0-8343-9A32-EE7F052FDED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37" r="26863"/>
          <a:stretch/>
        </p:blipFill>
        <p:spPr>
          <a:xfrm>
            <a:off x="0" y="6140395"/>
            <a:ext cx="9151953" cy="738054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00DB4D61-1BBF-3F43-90A2-634E3F1CE6E6}"/>
              </a:ext>
            </a:extLst>
          </p:cNvPr>
          <p:cNvSpPr txBox="1"/>
          <p:nvPr/>
        </p:nvSpPr>
        <p:spPr>
          <a:xfrm>
            <a:off x="8559500" y="6362790"/>
            <a:ext cx="4413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578E9B1A-12DF-0B42-BE08-F520ADF2D0EC}" type="slidenum">
              <a:rPr lang="en-US" sz="1600" b="1" dirty="0"/>
              <a:t>5</a:t>
            </a:fld>
            <a:endParaRPr lang="en-US" sz="1600" b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90D078A-1998-A348-B174-C4F442D9D414}"/>
              </a:ext>
            </a:extLst>
          </p:cNvPr>
          <p:cNvSpPr txBox="1"/>
          <p:nvPr/>
        </p:nvSpPr>
        <p:spPr>
          <a:xfrm>
            <a:off x="5001413" y="6313757"/>
            <a:ext cx="32719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ONTOLOGY LOCALISATION</a:t>
            </a:r>
          </a:p>
          <a:p>
            <a:pPr algn="r"/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31</a:t>
            </a:r>
            <a:r>
              <a:rPr lang="en-US" sz="1000" baseline="30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st</a:t>
            </a: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January 2024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449720FC-6BA1-DB4C-BCB0-A6E6831551E5}"/>
              </a:ext>
            </a:extLst>
          </p:cNvPr>
          <p:cNvCxnSpPr/>
          <p:nvPr/>
        </p:nvCxnSpPr>
        <p:spPr>
          <a:xfrm>
            <a:off x="8468135" y="6313757"/>
            <a:ext cx="0" cy="40011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Picture 23" descr="SLIDE-03.jpg">
            <a:extLst>
              <a:ext uri="{FF2B5EF4-FFF2-40B4-BE49-F238E27FC236}">
                <a16:creationId xmlns:a16="http://schemas.microsoft.com/office/drawing/2014/main" id="{CA9DCD99-A8CB-864D-B3BA-E173ABF21EB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8" t="25890" r="69058" b="27850"/>
          <a:stretch/>
        </p:blipFill>
        <p:spPr>
          <a:xfrm>
            <a:off x="229274" y="6279074"/>
            <a:ext cx="2570757" cy="46069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58EFF52-DD0F-5C9E-F0BC-725AE6688DF9}"/>
              </a:ext>
            </a:extLst>
          </p:cNvPr>
          <p:cNvSpPr txBox="1"/>
          <p:nvPr/>
        </p:nvSpPr>
        <p:spPr>
          <a:xfrm>
            <a:off x="2420466" y="1414616"/>
            <a:ext cx="17032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adoption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7E74632-C176-846C-0A6F-611498ADFE17}"/>
              </a:ext>
            </a:extLst>
          </p:cNvPr>
          <p:cNvSpPr txBox="1"/>
          <p:nvPr/>
        </p:nvSpPr>
        <p:spPr>
          <a:xfrm>
            <a:off x="394445" y="1445393"/>
            <a:ext cx="17032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English</a:t>
            </a:r>
          </a:p>
        </p:txBody>
      </p:sp>
      <p:sp>
        <p:nvSpPr>
          <p:cNvPr id="6" name="Frame 5">
            <a:extLst>
              <a:ext uri="{FF2B5EF4-FFF2-40B4-BE49-F238E27FC236}">
                <a16:creationId xmlns:a16="http://schemas.microsoft.com/office/drawing/2014/main" id="{AEBC1CB7-5E2E-ACFB-042E-8ACAFC153BF0}"/>
              </a:ext>
            </a:extLst>
          </p:cNvPr>
          <p:cNvSpPr/>
          <p:nvPr/>
        </p:nvSpPr>
        <p:spPr>
          <a:xfrm>
            <a:off x="2232206" y="1286355"/>
            <a:ext cx="2079813" cy="718189"/>
          </a:xfrm>
          <a:prstGeom prst="frame">
            <a:avLst>
              <a:gd name="adj1" fmla="val 1386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Frame 6">
            <a:extLst>
              <a:ext uri="{FF2B5EF4-FFF2-40B4-BE49-F238E27FC236}">
                <a16:creationId xmlns:a16="http://schemas.microsoft.com/office/drawing/2014/main" id="{3D0D8B64-43F6-B566-2EEA-0BC9547E34A2}"/>
              </a:ext>
            </a:extLst>
          </p:cNvPr>
          <p:cNvSpPr/>
          <p:nvPr/>
        </p:nvSpPr>
        <p:spPr>
          <a:xfrm>
            <a:off x="4849902" y="1286355"/>
            <a:ext cx="2079813" cy="718189"/>
          </a:xfrm>
          <a:prstGeom prst="frame">
            <a:avLst>
              <a:gd name="adj1" fmla="val 1386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FA92B-A8E0-2ACB-E79B-F99267FA5EA9}"/>
              </a:ext>
            </a:extLst>
          </p:cNvPr>
          <p:cNvSpPr txBox="1"/>
          <p:nvPr/>
        </p:nvSpPr>
        <p:spPr>
          <a:xfrm>
            <a:off x="7050985" y="1414616"/>
            <a:ext cx="17032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Sesotho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06184D8-CD3B-9874-EE51-6DF82F2DD4D7}"/>
              </a:ext>
            </a:extLst>
          </p:cNvPr>
          <p:cNvSpPr txBox="1"/>
          <p:nvPr/>
        </p:nvSpPr>
        <p:spPr>
          <a:xfrm>
            <a:off x="2420466" y="2544172"/>
            <a:ext cx="17032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spoon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1C7480D-5911-E1AA-B188-B46AC6EAA1ED}"/>
              </a:ext>
            </a:extLst>
          </p:cNvPr>
          <p:cNvSpPr txBox="1"/>
          <p:nvPr/>
        </p:nvSpPr>
        <p:spPr>
          <a:xfrm>
            <a:off x="389720" y="2574949"/>
            <a:ext cx="17032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English</a:t>
            </a:r>
          </a:p>
        </p:txBody>
      </p:sp>
      <p:sp>
        <p:nvSpPr>
          <p:cNvPr id="15" name="Frame 14">
            <a:extLst>
              <a:ext uri="{FF2B5EF4-FFF2-40B4-BE49-F238E27FC236}">
                <a16:creationId xmlns:a16="http://schemas.microsoft.com/office/drawing/2014/main" id="{4738DA44-970C-4701-4DD6-185123500C88}"/>
              </a:ext>
            </a:extLst>
          </p:cNvPr>
          <p:cNvSpPr/>
          <p:nvPr/>
        </p:nvSpPr>
        <p:spPr>
          <a:xfrm>
            <a:off x="2227481" y="2415910"/>
            <a:ext cx="2079813" cy="718190"/>
          </a:xfrm>
          <a:prstGeom prst="frame">
            <a:avLst>
              <a:gd name="adj1" fmla="val 1386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Frame 15">
            <a:extLst>
              <a:ext uri="{FF2B5EF4-FFF2-40B4-BE49-F238E27FC236}">
                <a16:creationId xmlns:a16="http://schemas.microsoft.com/office/drawing/2014/main" id="{659FBD4A-7497-621F-D325-91721F49E397}"/>
              </a:ext>
            </a:extLst>
          </p:cNvPr>
          <p:cNvSpPr/>
          <p:nvPr/>
        </p:nvSpPr>
        <p:spPr>
          <a:xfrm>
            <a:off x="4845177" y="2415910"/>
            <a:ext cx="2079813" cy="718190"/>
          </a:xfrm>
          <a:prstGeom prst="frame">
            <a:avLst>
              <a:gd name="adj1" fmla="val 1386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BF5FA48-91FE-6309-DACE-46ACA9697AC0}"/>
              </a:ext>
            </a:extLst>
          </p:cNvPr>
          <p:cNvSpPr txBox="1"/>
          <p:nvPr/>
        </p:nvSpPr>
        <p:spPr>
          <a:xfrm>
            <a:off x="7046260" y="2544172"/>
            <a:ext cx="17032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Afrikaans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218D11D-C912-2402-559E-E8E5A23913CC}"/>
              </a:ext>
            </a:extLst>
          </p:cNvPr>
          <p:cNvSpPr txBox="1"/>
          <p:nvPr/>
        </p:nvSpPr>
        <p:spPr>
          <a:xfrm>
            <a:off x="5033435" y="2544172"/>
            <a:ext cx="17032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/>
              <a:t>lepel</a:t>
            </a:r>
            <a:endParaRPr lang="en-US" sz="24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B26F66D-CED0-C945-FA2A-7AA92CE50F7E}"/>
              </a:ext>
            </a:extLst>
          </p:cNvPr>
          <p:cNvSpPr txBox="1"/>
          <p:nvPr/>
        </p:nvSpPr>
        <p:spPr>
          <a:xfrm>
            <a:off x="2189504" y="3704947"/>
            <a:ext cx="21378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traditional healer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413C5D9-419A-558B-96A2-BA2494F6DFBE}"/>
              </a:ext>
            </a:extLst>
          </p:cNvPr>
          <p:cNvSpPr txBox="1"/>
          <p:nvPr/>
        </p:nvSpPr>
        <p:spPr>
          <a:xfrm>
            <a:off x="381249" y="3700999"/>
            <a:ext cx="17032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English</a:t>
            </a:r>
          </a:p>
        </p:txBody>
      </p:sp>
      <p:sp>
        <p:nvSpPr>
          <p:cNvPr id="33" name="Frame 32">
            <a:extLst>
              <a:ext uri="{FF2B5EF4-FFF2-40B4-BE49-F238E27FC236}">
                <a16:creationId xmlns:a16="http://schemas.microsoft.com/office/drawing/2014/main" id="{F8E07B7D-94BC-40DE-2E85-82BEEC6CBA17}"/>
              </a:ext>
            </a:extLst>
          </p:cNvPr>
          <p:cNvSpPr/>
          <p:nvPr/>
        </p:nvSpPr>
        <p:spPr>
          <a:xfrm>
            <a:off x="2219010" y="3541960"/>
            <a:ext cx="2079813" cy="718190"/>
          </a:xfrm>
          <a:prstGeom prst="frame">
            <a:avLst>
              <a:gd name="adj1" fmla="val 1386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Frame 33">
            <a:extLst>
              <a:ext uri="{FF2B5EF4-FFF2-40B4-BE49-F238E27FC236}">
                <a16:creationId xmlns:a16="http://schemas.microsoft.com/office/drawing/2014/main" id="{1BDA9961-78C9-A22B-CCD5-8A8876271343}"/>
              </a:ext>
            </a:extLst>
          </p:cNvPr>
          <p:cNvSpPr/>
          <p:nvPr/>
        </p:nvSpPr>
        <p:spPr>
          <a:xfrm>
            <a:off x="4836706" y="3541960"/>
            <a:ext cx="2079813" cy="718190"/>
          </a:xfrm>
          <a:prstGeom prst="frame">
            <a:avLst>
              <a:gd name="adj1" fmla="val 1386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15DA245-3A5C-9769-C54C-5536BA2FB8CC}"/>
              </a:ext>
            </a:extLst>
          </p:cNvPr>
          <p:cNvSpPr txBox="1"/>
          <p:nvPr/>
        </p:nvSpPr>
        <p:spPr>
          <a:xfrm>
            <a:off x="7037789" y="3670222"/>
            <a:ext cx="17032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isiXhosa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6303A15-E9B0-9A58-342C-9509D5C53118}"/>
              </a:ext>
            </a:extLst>
          </p:cNvPr>
          <p:cNvSpPr txBox="1"/>
          <p:nvPr/>
        </p:nvSpPr>
        <p:spPr>
          <a:xfrm>
            <a:off x="4408514" y="1414616"/>
            <a:ext cx="3448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=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68C4A8E-B5BB-60AC-6493-EDDBF7F65F7B}"/>
              </a:ext>
            </a:extLst>
          </p:cNvPr>
          <p:cNvSpPr txBox="1"/>
          <p:nvPr/>
        </p:nvSpPr>
        <p:spPr>
          <a:xfrm>
            <a:off x="4408514" y="2572230"/>
            <a:ext cx="3448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=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67A7D55-15BC-F011-99C8-2FFFA8B56988}"/>
              </a:ext>
            </a:extLst>
          </p:cNvPr>
          <p:cNvSpPr txBox="1"/>
          <p:nvPr/>
        </p:nvSpPr>
        <p:spPr>
          <a:xfrm>
            <a:off x="4415357" y="3670222"/>
            <a:ext cx="3448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=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26D4B3F-87C0-F523-6EBF-F4C503BF3DBD}"/>
              </a:ext>
            </a:extLst>
          </p:cNvPr>
          <p:cNvSpPr txBox="1"/>
          <p:nvPr/>
        </p:nvSpPr>
        <p:spPr>
          <a:xfrm>
            <a:off x="4836706" y="3694641"/>
            <a:ext cx="20882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traditional doctor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03170D6F-2F5A-94F4-725E-0801F47AD381}"/>
              </a:ext>
            </a:extLst>
          </p:cNvPr>
          <p:cNvCxnSpPr>
            <a:cxnSpLocks/>
          </p:cNvCxnSpPr>
          <p:nvPr/>
        </p:nvCxnSpPr>
        <p:spPr>
          <a:xfrm flipH="1">
            <a:off x="3217762" y="4255856"/>
            <a:ext cx="521290" cy="41566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814199E0-5948-0B5B-B53F-5CF1CED32DE0}"/>
              </a:ext>
            </a:extLst>
          </p:cNvPr>
          <p:cNvSpPr txBox="1"/>
          <p:nvPr/>
        </p:nvSpPr>
        <p:spPr>
          <a:xfrm>
            <a:off x="1550515" y="4727986"/>
            <a:ext cx="32028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Complementary / </a:t>
            </a:r>
            <a:br>
              <a:rPr lang="en-US" sz="1400" i="1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US" sz="14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alternative health 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E027218-6870-166C-41C3-8F4B11874695}"/>
              </a:ext>
            </a:extLst>
          </p:cNvPr>
          <p:cNvSpPr txBox="1"/>
          <p:nvPr/>
        </p:nvSpPr>
        <p:spPr>
          <a:xfrm>
            <a:off x="4787168" y="4711324"/>
            <a:ext cx="25396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Traditional </a:t>
            </a:r>
            <a:br>
              <a:rPr lang="en-US" sz="1400" i="1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US" sz="14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medicine</a:t>
            </a: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7A00F223-A996-28D0-F1B9-4371F5B7F6A7}"/>
              </a:ext>
            </a:extLst>
          </p:cNvPr>
          <p:cNvCxnSpPr>
            <a:cxnSpLocks/>
          </p:cNvCxnSpPr>
          <p:nvPr/>
        </p:nvCxnSpPr>
        <p:spPr>
          <a:xfrm>
            <a:off x="5479704" y="4255856"/>
            <a:ext cx="376375" cy="41566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86506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SLIDE-03.jpg">
            <a:extLst>
              <a:ext uri="{FF2B5EF4-FFF2-40B4-BE49-F238E27FC236}">
                <a16:creationId xmlns:a16="http://schemas.microsoft.com/office/drawing/2014/main" id="{ECBA6DCC-66D0-8343-9A32-EE7F052FDED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37" r="26863"/>
          <a:stretch/>
        </p:blipFill>
        <p:spPr>
          <a:xfrm>
            <a:off x="0" y="6140395"/>
            <a:ext cx="9151953" cy="738054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00DB4D61-1BBF-3F43-90A2-634E3F1CE6E6}"/>
              </a:ext>
            </a:extLst>
          </p:cNvPr>
          <p:cNvSpPr txBox="1"/>
          <p:nvPr/>
        </p:nvSpPr>
        <p:spPr>
          <a:xfrm>
            <a:off x="8559500" y="6362790"/>
            <a:ext cx="4413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578E9B1A-12DF-0B42-BE08-F520ADF2D0EC}" type="slidenum">
              <a:rPr lang="en-US" sz="1600" b="1" dirty="0"/>
              <a:t>6</a:t>
            </a:fld>
            <a:endParaRPr lang="en-US" sz="1600" b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90D078A-1998-A348-B174-C4F442D9D414}"/>
              </a:ext>
            </a:extLst>
          </p:cNvPr>
          <p:cNvSpPr txBox="1"/>
          <p:nvPr/>
        </p:nvSpPr>
        <p:spPr>
          <a:xfrm>
            <a:off x="5001413" y="6313757"/>
            <a:ext cx="32719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ONTOLOGY LOCALISATION</a:t>
            </a:r>
          </a:p>
          <a:p>
            <a:pPr algn="r"/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31</a:t>
            </a:r>
            <a:r>
              <a:rPr lang="en-US" sz="1000" baseline="30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st</a:t>
            </a: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January 2024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449720FC-6BA1-DB4C-BCB0-A6E6831551E5}"/>
              </a:ext>
            </a:extLst>
          </p:cNvPr>
          <p:cNvCxnSpPr/>
          <p:nvPr/>
        </p:nvCxnSpPr>
        <p:spPr>
          <a:xfrm>
            <a:off x="8468135" y="6313757"/>
            <a:ext cx="0" cy="40011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Picture 23" descr="SLIDE-03.jpg">
            <a:extLst>
              <a:ext uri="{FF2B5EF4-FFF2-40B4-BE49-F238E27FC236}">
                <a16:creationId xmlns:a16="http://schemas.microsoft.com/office/drawing/2014/main" id="{CA9DCD99-A8CB-864D-B3BA-E173ABF21EB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8" t="25890" r="69058" b="27850"/>
          <a:stretch/>
        </p:blipFill>
        <p:spPr>
          <a:xfrm>
            <a:off x="229274" y="6279074"/>
            <a:ext cx="2570757" cy="46069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52324C3-3050-C141-A267-61EC597538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0233" y="153151"/>
            <a:ext cx="7772400" cy="464720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129F84E-D682-A9DD-0E5A-8B33DAAB96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1505" y="2599313"/>
            <a:ext cx="7772400" cy="3763477"/>
          </a:xfrm>
          <a:prstGeom prst="rect">
            <a:avLst/>
          </a:prstGeom>
        </p:spPr>
      </p:pic>
      <p:sp>
        <p:nvSpPr>
          <p:cNvPr id="11" name="Frame 10">
            <a:extLst>
              <a:ext uri="{FF2B5EF4-FFF2-40B4-BE49-F238E27FC236}">
                <a16:creationId xmlns:a16="http://schemas.microsoft.com/office/drawing/2014/main" id="{8F4490A5-413F-93C3-BE14-C4AF007E3883}"/>
              </a:ext>
            </a:extLst>
          </p:cNvPr>
          <p:cNvSpPr/>
          <p:nvPr/>
        </p:nvSpPr>
        <p:spPr>
          <a:xfrm>
            <a:off x="1241366" y="3803432"/>
            <a:ext cx="7212678" cy="523703"/>
          </a:xfrm>
          <a:prstGeom prst="frame">
            <a:avLst>
              <a:gd name="adj1" fmla="val 4123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26859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2">
            <a:extLst>
              <a:ext uri="{FF2B5EF4-FFF2-40B4-BE49-F238E27FC236}">
                <a16:creationId xmlns:a16="http://schemas.microsoft.com/office/drawing/2014/main" id="{3554F135-9102-D445-946F-DBC8C8A278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264" y="589958"/>
            <a:ext cx="8229600" cy="480131"/>
          </a:xfrm>
        </p:spPr>
        <p:txBody>
          <a:bodyPr/>
          <a:lstStyle/>
          <a:p>
            <a:pPr algn="l"/>
            <a:r>
              <a:rPr lang="en-ZA" sz="2800" b="1" dirty="0">
                <a:solidFill>
                  <a:schemeClr val="tx1">
                    <a:lumMod val="95000"/>
                    <a:lumOff val="5000"/>
                  </a:schemeClr>
                </a:solidFill>
                <a:highlight>
                  <a:srgbClr val="000000"/>
                </a:highlight>
                <a:cs typeface="Arial"/>
              </a:rPr>
              <a:t>.</a:t>
            </a:r>
            <a:r>
              <a:rPr lang="en-ZA" sz="2800" b="1" dirty="0">
                <a:solidFill>
                  <a:schemeClr val="bg1"/>
                </a:solidFill>
                <a:highlight>
                  <a:srgbClr val="000000"/>
                </a:highlight>
                <a:cs typeface="Arial"/>
              </a:rPr>
              <a:t>Transformation of the Conceptual Differences</a:t>
            </a:r>
            <a:r>
              <a:rPr lang="en-ZA" sz="2800" b="1" dirty="0">
                <a:solidFill>
                  <a:schemeClr val="tx1">
                    <a:lumMod val="95000"/>
                    <a:lumOff val="5000"/>
                  </a:schemeClr>
                </a:solidFill>
                <a:highlight>
                  <a:srgbClr val="000000"/>
                </a:highlight>
                <a:cs typeface="Arial"/>
              </a:rPr>
              <a:t>.</a:t>
            </a:r>
            <a:endParaRPr lang="en-US" sz="2800" dirty="0">
              <a:solidFill>
                <a:schemeClr val="tx1">
                  <a:lumMod val="95000"/>
                  <a:lumOff val="5000"/>
                </a:schemeClr>
              </a:solidFill>
              <a:highlight>
                <a:srgbClr val="000000"/>
              </a:highlight>
            </a:endParaRPr>
          </a:p>
        </p:txBody>
      </p:sp>
      <p:pic>
        <p:nvPicPr>
          <p:cNvPr id="13" name="Picture 12" descr="SLIDE-03.jpg">
            <a:extLst>
              <a:ext uri="{FF2B5EF4-FFF2-40B4-BE49-F238E27FC236}">
                <a16:creationId xmlns:a16="http://schemas.microsoft.com/office/drawing/2014/main" id="{ECBA6DCC-66D0-8343-9A32-EE7F052FDED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37" r="26863"/>
          <a:stretch/>
        </p:blipFill>
        <p:spPr>
          <a:xfrm>
            <a:off x="0" y="6140395"/>
            <a:ext cx="9151953" cy="738054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00DB4D61-1BBF-3F43-90A2-634E3F1CE6E6}"/>
              </a:ext>
            </a:extLst>
          </p:cNvPr>
          <p:cNvSpPr txBox="1"/>
          <p:nvPr/>
        </p:nvSpPr>
        <p:spPr>
          <a:xfrm>
            <a:off x="8559500" y="6362790"/>
            <a:ext cx="4413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578E9B1A-12DF-0B42-BE08-F520ADF2D0EC}" type="slidenum">
              <a:rPr lang="en-US" sz="1600" b="1" dirty="0"/>
              <a:t>7</a:t>
            </a:fld>
            <a:endParaRPr lang="en-US" sz="1600" b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90D078A-1998-A348-B174-C4F442D9D414}"/>
              </a:ext>
            </a:extLst>
          </p:cNvPr>
          <p:cNvSpPr txBox="1"/>
          <p:nvPr/>
        </p:nvSpPr>
        <p:spPr>
          <a:xfrm>
            <a:off x="5001413" y="6313757"/>
            <a:ext cx="32719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ONTOLOGY LOCALISATION</a:t>
            </a:r>
          </a:p>
          <a:p>
            <a:pPr algn="r"/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31</a:t>
            </a:r>
            <a:r>
              <a:rPr lang="en-US" sz="1000" baseline="30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st</a:t>
            </a: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January 2024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449720FC-6BA1-DB4C-BCB0-A6E6831551E5}"/>
              </a:ext>
            </a:extLst>
          </p:cNvPr>
          <p:cNvCxnSpPr/>
          <p:nvPr/>
        </p:nvCxnSpPr>
        <p:spPr>
          <a:xfrm>
            <a:off x="8468135" y="6313757"/>
            <a:ext cx="0" cy="40011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Picture 23" descr="SLIDE-03.jpg">
            <a:extLst>
              <a:ext uri="{FF2B5EF4-FFF2-40B4-BE49-F238E27FC236}">
                <a16:creationId xmlns:a16="http://schemas.microsoft.com/office/drawing/2014/main" id="{CA9DCD99-A8CB-864D-B3BA-E173ABF21EB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8" t="25890" r="69058" b="27850"/>
          <a:stretch/>
        </p:blipFill>
        <p:spPr>
          <a:xfrm>
            <a:off x="229274" y="6279074"/>
            <a:ext cx="2570757" cy="46069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EAA3F42-2E5F-4B20-A33F-DE4F9AF0FA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4025" y="1552141"/>
            <a:ext cx="6647804" cy="3753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96337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>
            <a:extLst>
              <a:ext uri="{FF2B5EF4-FFF2-40B4-BE49-F238E27FC236}">
                <a16:creationId xmlns:a16="http://schemas.microsoft.com/office/drawing/2014/main" id="{E3D9E570-FBF9-7EFE-4918-79FB55F79A00}"/>
              </a:ext>
            </a:extLst>
          </p:cNvPr>
          <p:cNvGrpSpPr/>
          <p:nvPr/>
        </p:nvGrpSpPr>
        <p:grpSpPr>
          <a:xfrm>
            <a:off x="865972" y="1079860"/>
            <a:ext cx="5502964" cy="5332086"/>
            <a:chOff x="1548878" y="532501"/>
            <a:chExt cx="6092251" cy="5796022"/>
          </a:xfrm>
        </p:grpSpPr>
        <p:sp>
          <p:nvSpPr>
            <p:cNvPr id="3" name="Rounded Rectangle 2">
              <a:extLst>
                <a:ext uri="{FF2B5EF4-FFF2-40B4-BE49-F238E27FC236}">
                  <a16:creationId xmlns:a16="http://schemas.microsoft.com/office/drawing/2014/main" id="{71F31807-0A07-EE4E-4ECE-9BDAC818074B}"/>
                </a:ext>
              </a:extLst>
            </p:cNvPr>
            <p:cNvSpPr/>
            <p:nvPr/>
          </p:nvSpPr>
          <p:spPr>
            <a:xfrm>
              <a:off x="2431081" y="532501"/>
              <a:ext cx="2886482" cy="518400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Base Ontology</a:t>
              </a:r>
            </a:p>
          </p:txBody>
        </p:sp>
        <p:sp>
          <p:nvSpPr>
            <p:cNvPr id="11" name="Rounded Rectangle 10">
              <a:extLst>
                <a:ext uri="{FF2B5EF4-FFF2-40B4-BE49-F238E27FC236}">
                  <a16:creationId xmlns:a16="http://schemas.microsoft.com/office/drawing/2014/main" id="{74C985E9-7B4E-A524-0A17-217ACDC2D8E7}"/>
                </a:ext>
              </a:extLst>
            </p:cNvPr>
            <p:cNvSpPr/>
            <p:nvPr/>
          </p:nvSpPr>
          <p:spPr>
            <a:xfrm>
              <a:off x="2431080" y="1384726"/>
              <a:ext cx="2886482" cy="672353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Model viewpoint-specific concept spaces</a:t>
              </a:r>
            </a:p>
          </p:txBody>
        </p:sp>
        <p:sp>
          <p:nvSpPr>
            <p:cNvPr id="15" name="Rounded Rectangle 14">
              <a:extLst>
                <a:ext uri="{FF2B5EF4-FFF2-40B4-BE49-F238E27FC236}">
                  <a16:creationId xmlns:a16="http://schemas.microsoft.com/office/drawing/2014/main" id="{A4FE539F-CDF9-139D-781E-D9C1FA34C3C5}"/>
                </a:ext>
              </a:extLst>
            </p:cNvPr>
            <p:cNvSpPr/>
            <p:nvPr/>
          </p:nvSpPr>
          <p:spPr>
            <a:xfrm>
              <a:off x="2431080" y="2402900"/>
              <a:ext cx="2886482" cy="672289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Model the refactoring axioms</a:t>
              </a:r>
            </a:p>
          </p:txBody>
        </p:sp>
        <p:sp>
          <p:nvSpPr>
            <p:cNvPr id="6" name="Rounded Rectangle 5">
              <a:extLst>
                <a:ext uri="{FF2B5EF4-FFF2-40B4-BE49-F238E27FC236}">
                  <a16:creationId xmlns:a16="http://schemas.microsoft.com/office/drawing/2014/main" id="{64D703F1-A551-E03F-E094-40526708C457}"/>
                </a:ext>
              </a:extLst>
            </p:cNvPr>
            <p:cNvSpPr/>
            <p:nvPr/>
          </p:nvSpPr>
          <p:spPr>
            <a:xfrm>
              <a:off x="5841339" y="1384725"/>
              <a:ext cx="1797669" cy="672353"/>
            </a:xfrm>
            <a:prstGeom prst="round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3" name="U-turn Arrow 12">
              <a:extLst>
                <a:ext uri="{FF2B5EF4-FFF2-40B4-BE49-F238E27FC236}">
                  <a16:creationId xmlns:a16="http://schemas.microsoft.com/office/drawing/2014/main" id="{AF35C719-CC65-3F37-F0C2-70DD6BAA43E2}"/>
                </a:ext>
              </a:extLst>
            </p:cNvPr>
            <p:cNvSpPr/>
            <p:nvPr/>
          </p:nvSpPr>
          <p:spPr>
            <a:xfrm rot="16200000" flipH="1">
              <a:off x="1370093" y="867663"/>
              <a:ext cx="989294" cy="603456"/>
            </a:xfrm>
            <a:prstGeom prst="utur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0" name="U-turn Arrow 19">
              <a:extLst>
                <a:ext uri="{FF2B5EF4-FFF2-40B4-BE49-F238E27FC236}">
                  <a16:creationId xmlns:a16="http://schemas.microsoft.com/office/drawing/2014/main" id="{996FD5C2-9802-8CDB-4241-9EFAFD50DE7F}"/>
                </a:ext>
              </a:extLst>
            </p:cNvPr>
            <p:cNvSpPr/>
            <p:nvPr/>
          </p:nvSpPr>
          <p:spPr>
            <a:xfrm rot="16200000" flipH="1">
              <a:off x="1365607" y="1967389"/>
              <a:ext cx="989294" cy="603456"/>
            </a:xfrm>
            <a:prstGeom prst="utur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3" name="U-turn Arrow 22">
              <a:extLst>
                <a:ext uri="{FF2B5EF4-FFF2-40B4-BE49-F238E27FC236}">
                  <a16:creationId xmlns:a16="http://schemas.microsoft.com/office/drawing/2014/main" id="{31A05FDB-2410-8D75-EE3D-1103351F594A}"/>
                </a:ext>
              </a:extLst>
            </p:cNvPr>
            <p:cNvSpPr/>
            <p:nvPr/>
          </p:nvSpPr>
          <p:spPr>
            <a:xfrm rot="16200000" flipH="1">
              <a:off x="1365607" y="3067115"/>
              <a:ext cx="989294" cy="603456"/>
            </a:xfrm>
            <a:prstGeom prst="utur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CA5E59ED-F10F-390A-2FFB-EB5BC55E10DC}"/>
                </a:ext>
              </a:extLst>
            </p:cNvPr>
            <p:cNvSpPr txBox="1"/>
            <p:nvPr/>
          </p:nvSpPr>
          <p:spPr>
            <a:xfrm>
              <a:off x="5849536" y="1460632"/>
              <a:ext cx="178947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Micro-module for target language</a:t>
              </a:r>
            </a:p>
          </p:txBody>
        </p:sp>
        <p:sp>
          <p:nvSpPr>
            <p:cNvPr id="25" name="Rounded Rectangle 24">
              <a:extLst>
                <a:ext uri="{FF2B5EF4-FFF2-40B4-BE49-F238E27FC236}">
                  <a16:creationId xmlns:a16="http://schemas.microsoft.com/office/drawing/2014/main" id="{ED500260-F461-91B8-BCBC-38C07B50EDED}"/>
                </a:ext>
              </a:extLst>
            </p:cNvPr>
            <p:cNvSpPr/>
            <p:nvPr/>
          </p:nvSpPr>
          <p:spPr>
            <a:xfrm>
              <a:off x="5841339" y="2374641"/>
              <a:ext cx="1797669" cy="672353"/>
            </a:xfrm>
            <a:prstGeom prst="round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476DED94-E06B-4E18-2E12-76603039B9F3}"/>
                </a:ext>
              </a:extLst>
            </p:cNvPr>
            <p:cNvSpPr txBox="1"/>
            <p:nvPr/>
          </p:nvSpPr>
          <p:spPr>
            <a:xfrm>
              <a:off x="5849535" y="2433212"/>
              <a:ext cx="178947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Refactoring model for concept space</a:t>
              </a:r>
            </a:p>
          </p:txBody>
        </p:sp>
        <p:sp>
          <p:nvSpPr>
            <p:cNvPr id="27" name="Right Arrow 26">
              <a:extLst>
                <a:ext uri="{FF2B5EF4-FFF2-40B4-BE49-F238E27FC236}">
                  <a16:creationId xmlns:a16="http://schemas.microsoft.com/office/drawing/2014/main" id="{719C044B-7B6E-A004-23F1-B2016914B69C}"/>
                </a:ext>
              </a:extLst>
            </p:cNvPr>
            <p:cNvSpPr/>
            <p:nvPr/>
          </p:nvSpPr>
          <p:spPr>
            <a:xfrm>
              <a:off x="5472107" y="1560994"/>
              <a:ext cx="220133" cy="319814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ight Arrow 28">
              <a:extLst>
                <a:ext uri="{FF2B5EF4-FFF2-40B4-BE49-F238E27FC236}">
                  <a16:creationId xmlns:a16="http://schemas.microsoft.com/office/drawing/2014/main" id="{F3811168-0433-09C7-1910-780D330FF847}"/>
                </a:ext>
              </a:extLst>
            </p:cNvPr>
            <p:cNvSpPr/>
            <p:nvPr/>
          </p:nvSpPr>
          <p:spPr>
            <a:xfrm>
              <a:off x="5472107" y="2579137"/>
              <a:ext cx="220133" cy="319814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C8294AAC-44C6-9754-2170-4C9A39686B16}"/>
                </a:ext>
              </a:extLst>
            </p:cNvPr>
            <p:cNvGrpSpPr/>
            <p:nvPr/>
          </p:nvGrpSpPr>
          <p:grpSpPr>
            <a:xfrm>
              <a:off x="1548878" y="3453011"/>
              <a:ext cx="6092251" cy="2875512"/>
              <a:chOff x="1572028" y="3603486"/>
              <a:chExt cx="6092251" cy="2875512"/>
            </a:xfrm>
          </p:grpSpPr>
          <p:sp>
            <p:nvSpPr>
              <p:cNvPr id="35" name="Rounded Rectangle 34">
                <a:extLst>
                  <a:ext uri="{FF2B5EF4-FFF2-40B4-BE49-F238E27FC236}">
                    <a16:creationId xmlns:a16="http://schemas.microsoft.com/office/drawing/2014/main" id="{0F5659B1-8A8A-9A14-2F4B-7BE90967818E}"/>
                  </a:ext>
                </a:extLst>
              </p:cNvPr>
              <p:cNvSpPr/>
              <p:nvPr/>
            </p:nvSpPr>
            <p:spPr>
              <a:xfrm>
                <a:off x="2444582" y="3631745"/>
                <a:ext cx="2886482" cy="672289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Run algorithm</a:t>
                </a:r>
              </a:p>
            </p:txBody>
          </p:sp>
          <p:sp>
            <p:nvSpPr>
              <p:cNvPr id="36" name="Rounded Rectangle 35">
                <a:extLst>
                  <a:ext uri="{FF2B5EF4-FFF2-40B4-BE49-F238E27FC236}">
                    <a16:creationId xmlns:a16="http://schemas.microsoft.com/office/drawing/2014/main" id="{7C65C635-85C2-AA87-5EEE-564D5691A664}"/>
                  </a:ext>
                </a:extLst>
              </p:cNvPr>
              <p:cNvSpPr/>
              <p:nvPr/>
            </p:nvSpPr>
            <p:spPr>
              <a:xfrm>
                <a:off x="2444582" y="5728224"/>
                <a:ext cx="4903697" cy="750774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schemeClr val="bg1"/>
                    </a:solidFill>
                  </a:rPr>
                  <a:t>Base Ontology transformed to </a:t>
                </a:r>
                <a:br>
                  <a:rPr lang="en-US" dirty="0">
                    <a:solidFill>
                      <a:schemeClr val="bg1"/>
                    </a:solidFill>
                  </a:rPr>
                </a:br>
                <a:r>
                  <a:rPr lang="en-US" dirty="0">
                    <a:solidFill>
                      <a:schemeClr val="bg1"/>
                    </a:solidFill>
                  </a:rPr>
                  <a:t>a specific viewpoint</a:t>
                </a:r>
              </a:p>
            </p:txBody>
          </p:sp>
          <p:sp>
            <p:nvSpPr>
              <p:cNvPr id="37" name="Rounded Rectangle 36">
                <a:extLst>
                  <a:ext uri="{FF2B5EF4-FFF2-40B4-BE49-F238E27FC236}">
                    <a16:creationId xmlns:a16="http://schemas.microsoft.com/office/drawing/2014/main" id="{64B19630-C8E9-BF06-58D9-ACA643F811E2}"/>
                  </a:ext>
                </a:extLst>
              </p:cNvPr>
              <p:cNvSpPr/>
              <p:nvPr/>
            </p:nvSpPr>
            <p:spPr>
              <a:xfrm>
                <a:off x="2444582" y="4653220"/>
                <a:ext cx="2886482" cy="672353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Check for inconsistencies</a:t>
                </a:r>
              </a:p>
            </p:txBody>
          </p:sp>
          <p:sp>
            <p:nvSpPr>
              <p:cNvPr id="38" name="Bent Arrow 37">
                <a:extLst>
                  <a:ext uri="{FF2B5EF4-FFF2-40B4-BE49-F238E27FC236}">
                    <a16:creationId xmlns:a16="http://schemas.microsoft.com/office/drawing/2014/main" id="{17C933CF-93E3-E547-89DD-CF0A7E21086E}"/>
                  </a:ext>
                </a:extLst>
              </p:cNvPr>
              <p:cNvSpPr/>
              <p:nvPr/>
            </p:nvSpPr>
            <p:spPr>
              <a:xfrm rot="5400000">
                <a:off x="5655067" y="4882826"/>
                <a:ext cx="672353" cy="791135"/>
              </a:xfrm>
              <a:prstGeom prst="bentArrow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9" name="U-turn Arrow 38">
                <a:extLst>
                  <a:ext uri="{FF2B5EF4-FFF2-40B4-BE49-F238E27FC236}">
                    <a16:creationId xmlns:a16="http://schemas.microsoft.com/office/drawing/2014/main" id="{574E2823-DC02-6F7E-D213-3D6EF94E7373}"/>
                  </a:ext>
                </a:extLst>
              </p:cNvPr>
              <p:cNvSpPr/>
              <p:nvPr/>
            </p:nvSpPr>
            <p:spPr>
              <a:xfrm rot="16200000" flipH="1">
                <a:off x="1379109" y="4295960"/>
                <a:ext cx="989294" cy="603456"/>
              </a:xfrm>
              <a:prstGeom prst="uturnArrow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0" name="Rounded Rectangle 39">
                <a:extLst>
                  <a:ext uri="{FF2B5EF4-FFF2-40B4-BE49-F238E27FC236}">
                    <a16:creationId xmlns:a16="http://schemas.microsoft.com/office/drawing/2014/main" id="{6AEE3644-8C7A-71C6-4E5F-85A26251A14C}"/>
                  </a:ext>
                </a:extLst>
              </p:cNvPr>
              <p:cNvSpPr/>
              <p:nvPr/>
            </p:nvSpPr>
            <p:spPr>
              <a:xfrm>
                <a:off x="5866611" y="3603486"/>
                <a:ext cx="1797668" cy="672353"/>
              </a:xfrm>
              <a:prstGeom prst="roundRect">
                <a:avLst/>
              </a:prstGeom>
              <a:noFill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442F8A9C-C843-DE89-B7B2-BA9E3C48ECF2}"/>
                  </a:ext>
                </a:extLst>
              </p:cNvPr>
              <p:cNvSpPr txBox="1"/>
              <p:nvPr/>
            </p:nvSpPr>
            <p:spPr>
              <a:xfrm>
                <a:off x="5874807" y="3667836"/>
                <a:ext cx="1789472" cy="5232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Transformed</a:t>
                </a:r>
                <a:br>
                  <a:rPr lang="en-US" sz="14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</a:br>
                <a:r>
                  <a:rPr lang="en-US" sz="14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concept space</a:t>
                </a:r>
              </a:p>
            </p:txBody>
          </p:sp>
          <p:sp>
            <p:nvSpPr>
              <p:cNvPr id="42" name="Right Arrow 41">
                <a:extLst>
                  <a:ext uri="{FF2B5EF4-FFF2-40B4-BE49-F238E27FC236}">
                    <a16:creationId xmlns:a16="http://schemas.microsoft.com/office/drawing/2014/main" id="{D60C7265-91FB-BF7F-D4D1-779CFF11D43C}"/>
                  </a:ext>
                </a:extLst>
              </p:cNvPr>
              <p:cNvSpPr/>
              <p:nvPr/>
            </p:nvSpPr>
            <p:spPr>
              <a:xfrm>
                <a:off x="5485609" y="3807982"/>
                <a:ext cx="220133" cy="319814"/>
              </a:xfrm>
              <a:prstGeom prst="rightArrow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59" name="TextBox 58">
            <a:extLst>
              <a:ext uri="{FF2B5EF4-FFF2-40B4-BE49-F238E27FC236}">
                <a16:creationId xmlns:a16="http://schemas.microsoft.com/office/drawing/2014/main" id="{56571E25-92DA-3481-2A29-71C791C624A2}"/>
              </a:ext>
            </a:extLst>
          </p:cNvPr>
          <p:cNvSpPr txBox="1"/>
          <p:nvPr/>
        </p:nvSpPr>
        <p:spPr>
          <a:xfrm>
            <a:off x="6777644" y="194852"/>
            <a:ext cx="2191790" cy="27699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Model-Driven Engineering</a:t>
            </a:r>
          </a:p>
        </p:txBody>
      </p:sp>
      <p:sp>
        <p:nvSpPr>
          <p:cNvPr id="60" name="Rounded Rectangle 59">
            <a:extLst>
              <a:ext uri="{FF2B5EF4-FFF2-40B4-BE49-F238E27FC236}">
                <a16:creationId xmlns:a16="http://schemas.microsoft.com/office/drawing/2014/main" id="{C3B3FB02-AE76-86B5-BFF7-79E4857D809C}"/>
              </a:ext>
            </a:extLst>
          </p:cNvPr>
          <p:cNvSpPr/>
          <p:nvPr/>
        </p:nvSpPr>
        <p:spPr>
          <a:xfrm>
            <a:off x="7915961" y="595158"/>
            <a:ext cx="1053472" cy="37980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OWL, RDF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7C121EE7-D1D5-7730-4184-58D8CE5C144D}"/>
              </a:ext>
            </a:extLst>
          </p:cNvPr>
          <p:cNvSpPr txBox="1"/>
          <p:nvPr/>
        </p:nvSpPr>
        <p:spPr>
          <a:xfrm>
            <a:off x="6666322" y="621125"/>
            <a:ext cx="124963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b="1" dirty="0">
                <a:solidFill>
                  <a:schemeClr val="bg1">
                    <a:lumMod val="50000"/>
                  </a:schemeClr>
                </a:solidFill>
              </a:rPr>
              <a:t>M3 layer</a:t>
            </a:r>
            <a:br>
              <a:rPr lang="en-US" sz="11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1100" dirty="0">
                <a:solidFill>
                  <a:schemeClr val="bg1">
                    <a:lumMod val="50000"/>
                  </a:schemeClr>
                </a:solidFill>
              </a:rPr>
              <a:t>meta-meta-model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BB9826CC-5DBA-00C9-009E-8C0E03B7371D}"/>
              </a:ext>
            </a:extLst>
          </p:cNvPr>
          <p:cNvSpPr txBox="1"/>
          <p:nvPr/>
        </p:nvSpPr>
        <p:spPr>
          <a:xfrm>
            <a:off x="6868012" y="2876291"/>
            <a:ext cx="10390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M1 layer</a:t>
            </a:r>
            <a:br>
              <a:rPr lang="en-US" sz="12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models</a:t>
            </a:r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35603153-BCFA-06EE-61EF-5DB0955B3991}"/>
              </a:ext>
            </a:extLst>
          </p:cNvPr>
          <p:cNvCxnSpPr>
            <a:cxnSpLocks/>
          </p:cNvCxnSpPr>
          <p:nvPr/>
        </p:nvCxnSpPr>
        <p:spPr>
          <a:xfrm flipH="1">
            <a:off x="6835833" y="1088964"/>
            <a:ext cx="2133600" cy="0"/>
          </a:xfrm>
          <a:prstGeom prst="line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prstDash val="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9C135F87-A80F-87C2-FEDB-444E687A96C2}"/>
              </a:ext>
            </a:extLst>
          </p:cNvPr>
          <p:cNvCxnSpPr>
            <a:cxnSpLocks/>
          </p:cNvCxnSpPr>
          <p:nvPr/>
        </p:nvCxnSpPr>
        <p:spPr>
          <a:xfrm flipH="1">
            <a:off x="6725314" y="5616710"/>
            <a:ext cx="2309574" cy="0"/>
          </a:xfrm>
          <a:prstGeom prst="line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prstDash val="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72" name="Rounded Rectangle 71">
            <a:extLst>
              <a:ext uri="{FF2B5EF4-FFF2-40B4-BE49-F238E27FC236}">
                <a16:creationId xmlns:a16="http://schemas.microsoft.com/office/drawing/2014/main" id="{6C52D04D-91B3-D1CB-DF0B-C96E2F23089D}"/>
              </a:ext>
            </a:extLst>
          </p:cNvPr>
          <p:cNvSpPr/>
          <p:nvPr/>
        </p:nvSpPr>
        <p:spPr>
          <a:xfrm>
            <a:off x="7915961" y="1230024"/>
            <a:ext cx="1053472" cy="37980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Model of Multiple Viewpoints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36D841B2-2F8C-EE62-EBD3-ECEE7CB3DE16}"/>
              </a:ext>
            </a:extLst>
          </p:cNvPr>
          <p:cNvSpPr txBox="1"/>
          <p:nvPr/>
        </p:nvSpPr>
        <p:spPr>
          <a:xfrm>
            <a:off x="6668460" y="1215911"/>
            <a:ext cx="124963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b="1" dirty="0">
                <a:solidFill>
                  <a:schemeClr val="bg1">
                    <a:lumMod val="50000"/>
                  </a:schemeClr>
                </a:solidFill>
              </a:rPr>
              <a:t>M2 layer</a:t>
            </a:r>
            <a:br>
              <a:rPr lang="en-US" sz="11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1100" dirty="0">
                <a:solidFill>
                  <a:schemeClr val="bg1">
                    <a:lumMod val="50000"/>
                  </a:schemeClr>
                </a:solidFill>
              </a:rPr>
              <a:t>meta-model</a:t>
            </a:r>
          </a:p>
        </p:txBody>
      </p: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D4C47216-72F7-0DAB-5662-3A23FD85427F}"/>
              </a:ext>
            </a:extLst>
          </p:cNvPr>
          <p:cNvCxnSpPr>
            <a:cxnSpLocks/>
          </p:cNvCxnSpPr>
          <p:nvPr/>
        </p:nvCxnSpPr>
        <p:spPr>
          <a:xfrm flipH="1">
            <a:off x="6910107" y="1753974"/>
            <a:ext cx="2059326" cy="0"/>
          </a:xfrm>
          <a:prstGeom prst="line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prstDash val="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79" name="Right Brace 78">
            <a:extLst>
              <a:ext uri="{FF2B5EF4-FFF2-40B4-BE49-F238E27FC236}">
                <a16:creationId xmlns:a16="http://schemas.microsoft.com/office/drawing/2014/main" id="{D7D0C288-7339-66A6-1155-A67A9071FB40}"/>
              </a:ext>
            </a:extLst>
          </p:cNvPr>
          <p:cNvSpPr/>
          <p:nvPr/>
        </p:nvSpPr>
        <p:spPr>
          <a:xfrm>
            <a:off x="6681160" y="1871094"/>
            <a:ext cx="154673" cy="2539973"/>
          </a:xfrm>
          <a:prstGeom prst="rightBrace">
            <a:avLst>
              <a:gd name="adj1" fmla="val 102657"/>
              <a:gd name="adj2" fmla="val 48855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ight Brace 80">
            <a:extLst>
              <a:ext uri="{FF2B5EF4-FFF2-40B4-BE49-F238E27FC236}">
                <a16:creationId xmlns:a16="http://schemas.microsoft.com/office/drawing/2014/main" id="{909980D6-12E2-C088-988E-82160EFB79A5}"/>
              </a:ext>
            </a:extLst>
          </p:cNvPr>
          <p:cNvSpPr/>
          <p:nvPr/>
        </p:nvSpPr>
        <p:spPr>
          <a:xfrm>
            <a:off x="6680589" y="5846556"/>
            <a:ext cx="154673" cy="565390"/>
          </a:xfrm>
          <a:prstGeom prst="rightBrace">
            <a:avLst>
              <a:gd name="adj1" fmla="val 102657"/>
              <a:gd name="adj2" fmla="val 48855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93D58336-9060-C60A-D563-D00C714A3BFE}"/>
              </a:ext>
            </a:extLst>
          </p:cNvPr>
          <p:cNvSpPr txBox="1"/>
          <p:nvPr/>
        </p:nvSpPr>
        <p:spPr>
          <a:xfrm>
            <a:off x="6868012" y="5976102"/>
            <a:ext cx="10390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M0 layer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6972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 advTm="20000"/>
    </mc:Choice>
    <mc:Fallback xmlns="">
      <p:transition spd="slow" advClick="0" advTm="2000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2">
            <a:extLst>
              <a:ext uri="{FF2B5EF4-FFF2-40B4-BE49-F238E27FC236}">
                <a16:creationId xmlns:a16="http://schemas.microsoft.com/office/drawing/2014/main" id="{3554F135-9102-D445-946F-DBC8C8A278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264" y="391178"/>
            <a:ext cx="8229600" cy="480131"/>
          </a:xfrm>
        </p:spPr>
        <p:txBody>
          <a:bodyPr/>
          <a:lstStyle/>
          <a:p>
            <a:pPr algn="l"/>
            <a:r>
              <a:rPr lang="en-ZA" sz="2800" b="1" dirty="0">
                <a:solidFill>
                  <a:schemeClr val="tx1">
                    <a:lumMod val="95000"/>
                    <a:lumOff val="5000"/>
                  </a:schemeClr>
                </a:solidFill>
                <a:highlight>
                  <a:srgbClr val="000000"/>
                </a:highlight>
                <a:cs typeface="Arial"/>
              </a:rPr>
              <a:t>.</a:t>
            </a:r>
            <a:r>
              <a:rPr lang="en-ZA" sz="2800" b="1" dirty="0">
                <a:solidFill>
                  <a:schemeClr val="bg1"/>
                </a:solidFill>
                <a:highlight>
                  <a:srgbClr val="000000"/>
                </a:highlight>
                <a:cs typeface="Arial"/>
              </a:rPr>
              <a:t>Representation of a Viewpoint</a:t>
            </a:r>
            <a:r>
              <a:rPr lang="en-ZA" sz="2800" b="1" dirty="0">
                <a:solidFill>
                  <a:schemeClr val="tx1">
                    <a:lumMod val="95000"/>
                    <a:lumOff val="5000"/>
                  </a:schemeClr>
                </a:solidFill>
                <a:highlight>
                  <a:srgbClr val="000000"/>
                </a:highlight>
                <a:cs typeface="Arial"/>
              </a:rPr>
              <a:t>.</a:t>
            </a:r>
            <a:endParaRPr lang="en-US" sz="2800" dirty="0">
              <a:solidFill>
                <a:schemeClr val="tx1">
                  <a:lumMod val="95000"/>
                  <a:lumOff val="5000"/>
                </a:schemeClr>
              </a:solidFill>
              <a:highlight>
                <a:srgbClr val="000000"/>
              </a:highlight>
            </a:endParaRPr>
          </a:p>
        </p:txBody>
      </p:sp>
      <p:pic>
        <p:nvPicPr>
          <p:cNvPr id="13" name="Picture 12" descr="SLIDE-03.jpg">
            <a:extLst>
              <a:ext uri="{FF2B5EF4-FFF2-40B4-BE49-F238E27FC236}">
                <a16:creationId xmlns:a16="http://schemas.microsoft.com/office/drawing/2014/main" id="{ECBA6DCC-66D0-8343-9A32-EE7F052FDED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37" r="26863"/>
          <a:stretch/>
        </p:blipFill>
        <p:spPr>
          <a:xfrm>
            <a:off x="0" y="6140395"/>
            <a:ext cx="9151953" cy="738054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00DB4D61-1BBF-3F43-90A2-634E3F1CE6E6}"/>
              </a:ext>
            </a:extLst>
          </p:cNvPr>
          <p:cNvSpPr txBox="1"/>
          <p:nvPr/>
        </p:nvSpPr>
        <p:spPr>
          <a:xfrm>
            <a:off x="8559500" y="6362790"/>
            <a:ext cx="4413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578E9B1A-12DF-0B42-BE08-F520ADF2D0EC}" type="slidenum">
              <a:rPr lang="en-US" sz="1600" b="1" dirty="0"/>
              <a:t>9</a:t>
            </a:fld>
            <a:endParaRPr lang="en-US" sz="1600" b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90D078A-1998-A348-B174-C4F442D9D414}"/>
              </a:ext>
            </a:extLst>
          </p:cNvPr>
          <p:cNvSpPr txBox="1"/>
          <p:nvPr/>
        </p:nvSpPr>
        <p:spPr>
          <a:xfrm>
            <a:off x="5001413" y="6313757"/>
            <a:ext cx="32719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ONTOLOGY LOCALISATION</a:t>
            </a:r>
          </a:p>
          <a:p>
            <a:pPr algn="r"/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31</a:t>
            </a:r>
            <a:r>
              <a:rPr lang="en-US" sz="1000" baseline="30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st</a:t>
            </a: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January 2024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449720FC-6BA1-DB4C-BCB0-A6E6831551E5}"/>
              </a:ext>
            </a:extLst>
          </p:cNvPr>
          <p:cNvCxnSpPr/>
          <p:nvPr/>
        </p:nvCxnSpPr>
        <p:spPr>
          <a:xfrm>
            <a:off x="8468135" y="6313757"/>
            <a:ext cx="0" cy="40011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Picture 23" descr="SLIDE-03.jpg">
            <a:extLst>
              <a:ext uri="{FF2B5EF4-FFF2-40B4-BE49-F238E27FC236}">
                <a16:creationId xmlns:a16="http://schemas.microsoft.com/office/drawing/2014/main" id="{CA9DCD99-A8CB-864D-B3BA-E173ABF21EB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8" t="25890" r="69058" b="27850"/>
          <a:stretch/>
        </p:blipFill>
        <p:spPr>
          <a:xfrm>
            <a:off x="229274" y="6279074"/>
            <a:ext cx="2570757" cy="46069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71B6BD9-49A2-D704-A308-3F2E6566B3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6204" y="1082668"/>
            <a:ext cx="7514126" cy="442484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00B4871-AAB7-A1F3-264F-D5B25F3B17BA}"/>
              </a:ext>
            </a:extLst>
          </p:cNvPr>
          <p:cNvSpPr txBox="1"/>
          <p:nvPr/>
        </p:nvSpPr>
        <p:spPr>
          <a:xfrm>
            <a:off x="6083309" y="575583"/>
            <a:ext cx="2476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5"/>
              </a:rPr>
              <a:t>https://w3id.org/MULTI</a:t>
            </a:r>
            <a:r>
              <a:rPr lang="en-US" dirty="0"/>
              <a:t>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71958D4-E56E-A814-D1C7-82FCE63BAAFD}"/>
              </a:ext>
            </a:extLst>
          </p:cNvPr>
          <p:cNvSpPr txBox="1"/>
          <p:nvPr/>
        </p:nvSpPr>
        <p:spPr>
          <a:xfrm>
            <a:off x="520265" y="5622827"/>
            <a:ext cx="8229599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/>
              <a:t>F. Gillis-Webber, </a:t>
            </a:r>
            <a:r>
              <a:rPr lang="en-US" sz="1100" i="1" dirty="0"/>
              <a:t>Towards an Ontology of Viewpoints</a:t>
            </a:r>
            <a:r>
              <a:rPr lang="en-US" sz="1100" dirty="0"/>
              <a:t>, in: Proceedings of the 13th International Conference on Formal Ontology in Information Systems (FOIS 2023), 17–20 July, Sherbrooke, Québec, Canada, 2023</a:t>
            </a:r>
          </a:p>
        </p:txBody>
      </p:sp>
    </p:spTree>
    <p:extLst>
      <p:ext uri="{BB962C8B-B14F-4D97-AF65-F5344CB8AC3E}">
        <p14:creationId xmlns:p14="http://schemas.microsoft.com/office/powerpoint/2010/main" val="33482848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43634</TotalTime>
  <Words>703</Words>
  <Application>Microsoft Macintosh PowerPoint</Application>
  <PresentationFormat>On-screen Show (4:3)</PresentationFormat>
  <Paragraphs>146</Paragraphs>
  <Slides>16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Arial</vt:lpstr>
      <vt:lpstr>Calibri</vt:lpstr>
      <vt:lpstr>Office Theme</vt:lpstr>
      <vt:lpstr>PowerPoint Presentation</vt:lpstr>
      <vt:lpstr>.Ontology Localisation.</vt:lpstr>
      <vt:lpstr>PowerPoint Presentation</vt:lpstr>
      <vt:lpstr>.The Problem.</vt:lpstr>
      <vt:lpstr>PowerPoint Presentation</vt:lpstr>
      <vt:lpstr>PowerPoint Presentation</vt:lpstr>
      <vt:lpstr>.Transformation of the Conceptual Differences.</vt:lpstr>
      <vt:lpstr>PowerPoint Presentation</vt:lpstr>
      <vt:lpstr>.Representation of a Viewpoint.</vt:lpstr>
      <vt:lpstr>.Concept (Mis)matches.√</vt:lpstr>
      <vt:lpstr>.Classification of a Language Pair.</vt:lpstr>
      <vt:lpstr>.Is-A Concepts√</vt:lpstr>
      <vt:lpstr>.Example Patterns.</vt:lpstr>
      <vt:lpstr>.Modelling the Required Transformations.</vt:lpstr>
      <vt:lpstr>.Current Work.</vt:lpstr>
      <vt:lpstr>.Thank You!.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Modelling Localised Conceptualisations and Annotations in a Multilingual OWL Ontology</dc:title>
  <dc:subject/>
  <dc:creator>Frances Gillis-Webber</dc:creator>
  <cp:keywords/>
  <dc:description/>
  <cp:lastModifiedBy>Frances Gillis-Webber</cp:lastModifiedBy>
  <cp:revision>583</cp:revision>
  <cp:lastPrinted>2022-05-17T20:41:28Z</cp:lastPrinted>
  <dcterms:created xsi:type="dcterms:W3CDTF">2013-08-26T08:28:51Z</dcterms:created>
  <dcterms:modified xsi:type="dcterms:W3CDTF">2024-01-31T06:08:59Z</dcterms:modified>
  <cp:category/>
</cp:coreProperties>
</file>