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8" d="100"/>
          <a:sy n="58" d="100"/>
        </p:scale>
        <p:origin x="98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73C34-6D50-FD62-F11A-D0B30D45B0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219F7B-70DE-D018-15CA-165B99EE8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E1C37-BF13-4ADA-9F8D-F6BC46BC5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13AB5-687A-8025-924B-7384C4B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A6E0E-156C-0858-2093-0095F3C0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712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675A0-A95E-1EE3-E0F0-A4FBFCFFC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AEE20B-2AF1-91E0-9BF1-BFA7E6789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3CFF5-AC58-0D88-E71B-FFC287BC3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813A1-9AD4-F744-5732-7EFA6A2F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01F91-701B-E364-D35A-6D2993A02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37959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12B8EB-4F63-E48D-3CD9-B820A00679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E6C2C6-CF37-954C-6CCA-80C3324F0C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60598-DF4A-9B27-54E0-20D70EF6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0347F-A2A1-5E0D-AD37-5DEC56051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71C92-A311-A4C7-A3C0-DD4CF62C6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8612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7E626-CC28-7CA0-2BA1-59A7A3DEC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FDD34-A60F-0972-451C-1408A3718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6FEB4-139E-0E1F-5FF6-9816DABAC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BD7A5-4A66-A47D-41A3-BF90C4386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0844D-C29A-6132-37C8-64AF4C90A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3600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EF130-4F10-F939-FDD7-582A44A7C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F458A-DFCB-150E-C38D-941BB287CD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917AC-D719-A1FF-764E-9DB3D81AC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1BC11-DA49-BE25-0481-98773579A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A92C-43BD-9C3F-BC55-BB4B4434D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0791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99EDA-C96C-6F52-1273-9508A119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91576-D423-B1D3-279B-3802565CDD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ADCD0-A6A3-7D4A-595B-4D7CBE818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211383-DF85-2AE7-DEE1-7A84E5236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05AB9-C135-1FBF-EE1D-38B467F6A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643178-F28F-18F5-483F-87CC98A89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12303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A5011-800A-AA99-BD32-091FB9C69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30A071-B189-5C6E-EC97-572E35628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DF808F-BD5A-DD74-C375-31B1B5FE5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0D6DB-0602-5150-3F21-4E37D090F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BFAB70-C21F-FFED-EEA1-1C3128B096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64157A-4C49-27EF-DC89-A7FA8ADAC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2CC3B7-D3A4-56AC-9A72-018DFD922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C40949-1625-26C7-9052-D76761BE9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7187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CC7AF-DFA6-67C1-5E86-CBBF6EAB9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8795E4-DF49-F989-0915-8FB425E8C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091359-9CFD-DE10-3FB0-27036B83C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7B00C8-E2A0-22E7-5347-9F755DC7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437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74E74F-3966-6B0D-EE3E-002EE43B0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CBC47E-97B7-6C72-7B9A-76700E688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90EAB1-28E7-DC1F-3D8C-0CC86A364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826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8156D-11EA-65CD-EDA2-998D9CA0B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256390-8818-F344-4A05-DB3CFB977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6FD298-2020-D7EC-3D0C-2BF750D20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033C87-5DB5-D55F-00A6-D36E59CAE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8BD272-B295-6A31-5ADF-1D39838B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BD4819-4317-B68E-31DE-985651053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922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2FB96-BAE5-B77D-217C-80D5E2E58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5A6236-0412-7A32-D22A-14D06D5954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7CA2C2-1C84-DA6D-1741-3DE536BF72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292F96-6CFB-FE86-9FA7-28C2BE95F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1C456-90AA-FDCB-E589-5787B745A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7481F7-E111-1AC7-6F51-057EC554B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2770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B5A44C-5AE0-F1AE-96CA-01F3E5B19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BA3BC-CE7B-676C-C433-97E8D1062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93-0E05-EA6D-4E90-3071C70D78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C8C8D-9C2C-4570-9869-CB2B01F98EA4}" type="datetimeFigureOut">
              <a:rPr lang="en-ZA" smtClean="0"/>
              <a:t>2024/01/30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F53C2-F2A1-3985-8C7B-8E3B3D7AC8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16F69-EE7F-E045-AAED-074844FB63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4F9CC-B6CD-46AF-8F0D-E08FD6EB099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406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erson and person sitting at a computer&#10;&#10;Description automatically generated">
            <a:extLst>
              <a:ext uri="{FF2B5EF4-FFF2-40B4-BE49-F238E27FC236}">
                <a16:creationId xmlns:a16="http://schemas.microsoft.com/office/drawing/2014/main" id="{2243203E-E88B-0983-2BBF-75E3049BA8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0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D71EDF-F0FA-9006-2CE6-36F2D8113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GB" sz="3700" b="1" dirty="0"/>
              <a:t>AI and Knowledge Representation for Disease Surveillance </a:t>
            </a:r>
            <a:endParaRPr lang="en-ZA" sz="37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34786A-8117-817B-3154-FD1AF23E4C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n-ZA" sz="2000" dirty="0"/>
              <a:t>By Taurai Chikotie (MTech, MPH, PhD Candidate)</a:t>
            </a:r>
          </a:p>
          <a:p>
            <a:pPr algn="l"/>
            <a:r>
              <a:rPr lang="en-ZA" sz="2000" dirty="0"/>
              <a:t>Stellenbosch University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5297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A map of africa with people and icons&#10;&#10;Description automatically generated">
            <a:extLst>
              <a:ext uri="{FF2B5EF4-FFF2-40B4-BE49-F238E27FC236}">
                <a16:creationId xmlns:a16="http://schemas.microsoft.com/office/drawing/2014/main" id="{00ECF1A3-C25B-9866-FEB3-83E4130484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C167587-0570-286E-95B5-A3AFFB510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692" y="418641"/>
            <a:ext cx="4175393" cy="60041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4D5156"/>
                </a:solidFill>
              </a:rPr>
              <a:t>Experiences Data Science and Research </a:t>
            </a:r>
          </a:p>
          <a:p>
            <a:pPr algn="l"/>
            <a:r>
              <a:rPr lang="en-ZA" sz="2000" dirty="0"/>
              <a:t>- Health Systems Strengthening &amp; Research , Health Intelligence, Digital Health for Resilient Health Systems</a:t>
            </a:r>
          </a:p>
          <a:p>
            <a:pPr algn="l"/>
            <a:r>
              <a:rPr lang="en-ZA" sz="2000" dirty="0"/>
              <a:t> - TB/HIV, COVID, NMC, SRH, Mental Health Data</a:t>
            </a:r>
          </a:p>
          <a:p>
            <a:pPr algn="l"/>
            <a:r>
              <a:rPr lang="en-ZA" sz="2000" dirty="0"/>
              <a:t>Consultancy : CDC, PEPFAR, WB, </a:t>
            </a:r>
            <a:r>
              <a:rPr lang="en-ZA" sz="2000" dirty="0" err="1"/>
              <a:t>NDoH</a:t>
            </a:r>
            <a:endParaRPr lang="en-ZA" sz="2000" dirty="0"/>
          </a:p>
          <a:p>
            <a:pPr marL="0" indent="0" algn="l">
              <a:buNone/>
            </a:pPr>
            <a:r>
              <a:rPr lang="en-ZA" sz="2000" b="1" dirty="0"/>
              <a:t>Active Research Groups </a:t>
            </a:r>
            <a:r>
              <a:rPr lang="en-ZA" sz="2000" dirty="0"/>
              <a:t>– DSI, Deep Learning Indaba, </a:t>
            </a:r>
            <a:r>
              <a:rPr lang="en-ZA" sz="2000" dirty="0" err="1"/>
              <a:t>IndabaX</a:t>
            </a:r>
            <a:r>
              <a:rPr lang="en-ZA" sz="2000" dirty="0"/>
              <a:t> Zim,  </a:t>
            </a:r>
            <a:r>
              <a:rPr lang="en-GB" sz="2000" dirty="0"/>
              <a:t>African Population and Health Research Centre, </a:t>
            </a:r>
            <a:r>
              <a:rPr lang="en-GB" sz="2000" dirty="0" err="1"/>
              <a:t>NiTheCS</a:t>
            </a:r>
            <a:endParaRPr lang="en-ZA" sz="2000" dirty="0"/>
          </a:p>
          <a:p>
            <a:pPr marL="0" indent="0">
              <a:buNone/>
            </a:pPr>
            <a:endParaRPr lang="en-GB" sz="2000" dirty="0">
              <a:solidFill>
                <a:srgbClr val="4D5156"/>
              </a:solidFill>
            </a:endParaRPr>
          </a:p>
          <a:p>
            <a:pPr marL="0" indent="0">
              <a:buNone/>
            </a:pPr>
            <a:r>
              <a:rPr lang="en-GB" sz="2000" dirty="0">
                <a:solidFill>
                  <a:srgbClr val="4D5156"/>
                </a:solidFill>
              </a:rPr>
              <a:t> 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112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3BC086-7D16-BD81-76B1-EA8A3AA10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6A762F6-E68A-FB26-AD22-EC512C3FA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A map of africa with people and icons&#10;&#10;Description automatically generated">
            <a:extLst>
              <a:ext uri="{FF2B5EF4-FFF2-40B4-BE49-F238E27FC236}">
                <a16:creationId xmlns:a16="http://schemas.microsoft.com/office/drawing/2014/main" id="{913FFF0F-8CF4-6FD4-4B02-C3B1C677BA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97B0B27-8EE1-2C35-32BC-71C3C7997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E29E8F8-625C-2D0C-B835-88306AB87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87" y="473725"/>
            <a:ext cx="4473103" cy="60702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sz="2000" b="1" dirty="0">
                <a:solidFill>
                  <a:srgbClr val="4D5156"/>
                </a:solidFill>
              </a:rPr>
              <a:t>Why AI and Knowledge Representation for Disease Surveillance</a:t>
            </a:r>
          </a:p>
          <a:p>
            <a:pPr marL="0" indent="0">
              <a:buNone/>
            </a:pPr>
            <a:r>
              <a:rPr lang="en-US" sz="2000" dirty="0"/>
              <a:t>- Emerging and Re-emerging diseases</a:t>
            </a:r>
          </a:p>
          <a:p>
            <a:pPr marL="0" indent="0">
              <a:buNone/>
            </a:pPr>
            <a:r>
              <a:rPr lang="en-US" sz="2000" dirty="0"/>
              <a:t>- Growth in digital health platforms</a:t>
            </a:r>
          </a:p>
          <a:p>
            <a:pPr marL="0" indent="0">
              <a:buNone/>
            </a:pPr>
            <a:r>
              <a:rPr lang="en-US" sz="2000" dirty="0"/>
              <a:t>-Big data</a:t>
            </a:r>
          </a:p>
          <a:p>
            <a:pPr marL="0" indent="0">
              <a:buNone/>
            </a:pPr>
            <a:r>
              <a:rPr lang="en-US" sz="2000" dirty="0"/>
              <a:t>- Global investment $1.1 Trillion by 2032, SA- $11 Billion and Zim-$179 million by 2028</a:t>
            </a:r>
          </a:p>
          <a:p>
            <a:pPr marL="0" indent="0">
              <a:buNone/>
            </a:pPr>
            <a:r>
              <a:rPr lang="en-US" sz="2000" dirty="0"/>
              <a:t>- Investment towards disease surveillance and preparedness - $430 Billion</a:t>
            </a:r>
          </a:p>
          <a:p>
            <a:pPr marL="0" indent="0">
              <a:buNone/>
            </a:pPr>
            <a:r>
              <a:rPr lang="en-US" sz="2000" dirty="0"/>
              <a:t>- Efficiency in disease outbreak reporting and monitoring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1921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A99A87D-DE60-FF26-C875-D289C155E7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17" r="7786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Content Placeholder 9">
            <a:extLst>
              <a:ext uri="{FF2B5EF4-FFF2-40B4-BE49-F238E27FC236}">
                <a16:creationId xmlns:a16="http://schemas.microsoft.com/office/drawing/2014/main" id="{51EAF3E2-399E-A454-9F12-1738084AA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388" y="286439"/>
            <a:ext cx="4924540" cy="6466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Current &amp; Future Work</a:t>
            </a:r>
          </a:p>
          <a:p>
            <a:pPr marL="0" indent="0">
              <a:buNone/>
            </a:pPr>
            <a:r>
              <a:rPr lang="en-US" sz="2000" dirty="0"/>
              <a:t>Proposal: </a:t>
            </a:r>
            <a:r>
              <a:rPr lang="en-GB" sz="2000" b="1" dirty="0"/>
              <a:t>AI-Powered Symptom Reporting Chatbot for diseases in low-resource communities of Southern Africa </a:t>
            </a:r>
          </a:p>
          <a:p>
            <a:pPr marL="0" indent="0">
              <a:buNone/>
            </a:pPr>
            <a:r>
              <a:rPr lang="en-GB" sz="2000" dirty="0"/>
              <a:t>- Community-centred approach to symptom reporting, receiving timely health information, and enabling early detection of potential outbreaks.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Target: </a:t>
            </a:r>
            <a:r>
              <a:rPr lang="en-GB" sz="2000" dirty="0"/>
              <a:t>NIH, DSI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Research Papers: </a:t>
            </a:r>
          </a:p>
          <a:p>
            <a:pPr marL="0" indent="0">
              <a:buNone/>
            </a:pPr>
            <a:r>
              <a:rPr lang="en-GB" sz="2000" dirty="0"/>
              <a:t>- Deep Learning in Predicting Hospital Length of Stay for COVID-19 Patients</a:t>
            </a:r>
          </a:p>
          <a:p>
            <a:pPr marL="0" indent="0">
              <a:buNone/>
            </a:pPr>
            <a:r>
              <a:rPr lang="en-GB" sz="2000" dirty="0"/>
              <a:t>- Advancing Healthcare Resilience: Comparative Analysis of ARIMA and LSTM Models for COVID-19 Hospitalisation Prediction in South Africa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9645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12004-055B-6053-5670-A40678EDE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402" y="1665115"/>
            <a:ext cx="10515600" cy="1325563"/>
          </a:xfrm>
        </p:spPr>
        <p:txBody>
          <a:bodyPr/>
          <a:lstStyle/>
          <a:p>
            <a:pPr algn="ctr"/>
            <a:r>
              <a:rPr lang="en-ZA" dirty="0"/>
              <a:t>Q &amp; A??</a:t>
            </a:r>
          </a:p>
        </p:txBody>
      </p:sp>
    </p:spTree>
    <p:extLst>
      <p:ext uri="{BB962C8B-B14F-4D97-AF65-F5344CB8AC3E}">
        <p14:creationId xmlns:p14="http://schemas.microsoft.com/office/powerpoint/2010/main" val="2387197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2940</TotalTime>
  <Words>229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AI and Knowledge Representation for Disease Surveillance </vt:lpstr>
      <vt:lpstr>PowerPoint Presentation</vt:lpstr>
      <vt:lpstr>PowerPoint Presentation</vt:lpstr>
      <vt:lpstr>PowerPoint Presentation</vt:lpstr>
      <vt:lpstr>Q &amp; A??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 and Knowledge Representation for Disease Surveillance </dc:title>
  <dc:creator>Taurai Chikotie</dc:creator>
  <cp:lastModifiedBy>Taurai Chikotie</cp:lastModifiedBy>
  <cp:revision>1</cp:revision>
  <dcterms:created xsi:type="dcterms:W3CDTF">2024-01-30T12:47:40Z</dcterms:created>
  <dcterms:modified xsi:type="dcterms:W3CDTF">2024-02-01T13:48:32Z</dcterms:modified>
</cp:coreProperties>
</file>