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22"/>
  </p:notesMasterIdLst>
  <p:sldIdLst>
    <p:sldId id="403" r:id="rId2"/>
    <p:sldId id="387" r:id="rId3"/>
    <p:sldId id="399" r:id="rId4"/>
    <p:sldId id="393" r:id="rId5"/>
    <p:sldId id="421" r:id="rId6"/>
    <p:sldId id="395" r:id="rId7"/>
    <p:sldId id="396" r:id="rId8"/>
    <p:sldId id="389" r:id="rId9"/>
    <p:sldId id="391" r:id="rId10"/>
    <p:sldId id="411" r:id="rId11"/>
    <p:sldId id="414" r:id="rId12"/>
    <p:sldId id="412" r:id="rId13"/>
    <p:sldId id="416" r:id="rId14"/>
    <p:sldId id="357" r:id="rId15"/>
    <p:sldId id="420" r:id="rId16"/>
    <p:sldId id="417" r:id="rId17"/>
    <p:sldId id="398" r:id="rId18"/>
    <p:sldId id="400" r:id="rId19"/>
    <p:sldId id="377" r:id="rId20"/>
    <p:sldId id="3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498"/>
    <a:srgbClr val="097969"/>
    <a:srgbClr val="E3C87A"/>
    <a:srgbClr val="FFF3CC"/>
    <a:srgbClr val="E1E1E1"/>
    <a:srgbClr val="647687"/>
    <a:srgbClr val="0A195C"/>
    <a:srgbClr val="FCCE01"/>
    <a:srgbClr val="FBCD00"/>
    <a:srgbClr val="FAD7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–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–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–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–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–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38B1855-1B75-4FBE-930C-398BA8C253C6}" styleName="Themed Style 2 –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Themed Style 1 –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–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D03447BB-5D67-496B-8E87-E561075AD55C}" styleName="Dark Style 1 –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–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39"/>
    <p:restoredTop sz="95610"/>
  </p:normalViewPr>
  <p:slideViewPr>
    <p:cSldViewPr snapToGrid="0">
      <p:cViewPr varScale="1">
        <p:scale>
          <a:sx n="107" d="100"/>
          <a:sy n="107" d="100"/>
        </p:scale>
        <p:origin x="192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01.png"/><Relationship Id="rId1" Type="http://schemas.openxmlformats.org/officeDocument/2006/relationships/image" Target="../media/image9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35B939-4FC2-5344-8A80-9BDC57A9701A}" type="doc">
      <dgm:prSet loTypeId="urn:microsoft.com/office/officeart/2005/8/layout/cycle2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mc:AlternateContent xmlns:mc="http://schemas.openxmlformats.org/markup-compatibility/2006" xmlns:a14="http://schemas.microsoft.com/office/drawing/2010/main">
      <mc:Choice Requires="a14">
        <dgm:pt modelId="{78CA3B65-FB95-974F-BE09-4D04538977C7}">
          <dgm:prSet phldrT="[Text]" custT="1"/>
          <dgm:spPr/>
          <dgm:t>
            <a:bodyPr/>
            <a:lstStyle/>
            <a:p>
              <a14:m>
                <m:oMath xmlns:m="http://schemas.openxmlformats.org/officeDocument/2006/math">
                  <m:r>
                    <a:rPr lang="en-US" sz="2000" b="0" i="1" smtClean="0">
                      <a:latin typeface="Cambria Math" panose="02040503050406030204" pitchFamily="18" charset="0"/>
                      <a:cs typeface="Arial" panose="020B0604020202020204" pitchFamily="34" charset="0"/>
                    </a:rPr>
                    <m:t>𝑝</m:t>
                  </m:r>
                </m:oMath>
              </a14:m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unsettled</a:t>
              </a:r>
            </a:p>
          </dgm:t>
        </dgm:pt>
      </mc:Choice>
      <mc:Fallback xmlns="">
        <dgm:pt modelId="{78CA3B65-FB95-974F-BE09-4D04538977C7}">
          <dgm:prSet phldrT="[Text]" custT="1"/>
          <dgm:spPr/>
          <dgm:t>
            <a:bodyPr/>
            <a:lstStyle/>
            <a:p>
              <a:r>
                <a:rPr lang="en-US" sz="2000" b="0" i="0">
                  <a:latin typeface="Cambria Math" panose="02040503050406030204" pitchFamily="18" charset="0"/>
                  <a:cs typeface="Arial" panose="020B0604020202020204" pitchFamily="34" charset="0"/>
                </a:rPr>
                <a:t>𝑝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unsettled</a:t>
              </a:r>
            </a:p>
          </dgm:t>
        </dgm:pt>
      </mc:Fallback>
    </mc:AlternateContent>
    <dgm:pt modelId="{B5ADAFC3-4728-B848-872A-4F8D37255FDF}" type="parTrans" cxnId="{DBEC9838-F747-0241-B85D-20324A1A0363}">
      <dgm:prSet/>
      <dgm:spPr/>
      <dgm:t>
        <a:bodyPr/>
        <a:lstStyle/>
        <a:p>
          <a:endParaRPr lang="en-GB"/>
        </a:p>
      </dgm:t>
    </dgm:pt>
    <dgm:pt modelId="{8BED8C02-8AD4-9046-8F76-79D73C5164A6}" type="sibTrans" cxnId="{DBEC9838-F747-0241-B85D-20324A1A0363}">
      <dgm:prSet/>
      <dgm:spPr>
        <a:solidFill>
          <a:srgbClr val="92D050"/>
        </a:solidFill>
      </dgm:spPr>
      <dgm:t>
        <a:bodyPr/>
        <a:lstStyle/>
        <a:p>
          <a:endParaRPr lang="en-GB" dirty="0"/>
        </a:p>
      </dgm:t>
    </dgm:pt>
    <mc:AlternateContent xmlns:mc="http://schemas.openxmlformats.org/markup-compatibility/2006" xmlns:a14="http://schemas.microsoft.com/office/drawing/2010/main">
      <mc:Choice Requires="a14">
        <dgm:pt modelId="{EFDA5047-7A43-734D-86E2-4E159DFFC659}">
          <dgm:prSet phldrT="[Text]" custT="1"/>
          <dgm:spPr/>
          <dgm:t>
            <a:bodyPr/>
            <a:lstStyle/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disbelief in </a:t>
              </a:r>
              <a14:m>
                <m:oMath xmlns:m="http://schemas.openxmlformats.org/officeDocument/2006/math">
                  <m:r>
                    <a:rPr lang="en-US" sz="2000" b="0" i="1" smtClean="0">
                      <a:latin typeface="Cambria Math" panose="02040503050406030204" pitchFamily="18" charset="0"/>
                      <a:cs typeface="Arial" panose="020B0604020202020204" pitchFamily="34" charset="0"/>
                    </a:rPr>
                    <m:t>𝑝</m:t>
                  </m:r>
                </m:oMath>
              </a14:m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dgm:t>
        </dgm:pt>
      </mc:Choice>
      <mc:Fallback xmlns="">
        <dgm:pt modelId="{EFDA5047-7A43-734D-86E2-4E159DFFC659}">
          <dgm:prSet phldrT="[Text]" custT="1"/>
          <dgm:spPr/>
          <dgm:t>
            <a:bodyPr/>
            <a:lstStyle/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disbelief in </a:t>
              </a:r>
              <a:r>
                <a:rPr lang="en-US" sz="2000" b="0" i="0">
                  <a:latin typeface="Cambria Math" panose="02040503050406030204" pitchFamily="18" charset="0"/>
                  <a:cs typeface="Arial" panose="020B0604020202020204" pitchFamily="34" charset="0"/>
                </a:rPr>
                <a:t>𝑝</a:t>
              </a:r>
              <a:endParaRPr lang="en-GB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dgm:t>
        </dgm:pt>
      </mc:Fallback>
    </mc:AlternateContent>
    <dgm:pt modelId="{5530D094-FC4C-1B4D-8431-9FA32D36113C}" type="parTrans" cxnId="{2F96D7C9-5D3C-C541-8604-A9CD7764F531}">
      <dgm:prSet/>
      <dgm:spPr/>
      <dgm:t>
        <a:bodyPr/>
        <a:lstStyle/>
        <a:p>
          <a:endParaRPr lang="en-GB"/>
        </a:p>
      </dgm:t>
    </dgm:pt>
    <dgm:pt modelId="{683A3DC5-8F55-CF43-9EA7-4E4D6E4A01BA}" type="sibTrans" cxnId="{2F96D7C9-5D3C-C541-8604-A9CD7764F531}">
      <dgm:prSet/>
      <dgm:spPr>
        <a:solidFill>
          <a:srgbClr val="92D050"/>
        </a:solidFill>
      </dgm:spPr>
      <dgm:t>
        <a:bodyPr/>
        <a:lstStyle/>
        <a:p>
          <a:endParaRPr lang="en-GB"/>
        </a:p>
      </dgm:t>
    </dgm:pt>
    <mc:AlternateContent xmlns:mc="http://schemas.openxmlformats.org/markup-compatibility/2006" xmlns:a14="http://schemas.microsoft.com/office/drawing/2010/main">
      <mc:Choice Requires="a14">
        <dgm:pt modelId="{63135F51-A89F-C846-96E5-DB44054188B1}">
          <dgm:prSet phldrT="[Text]" custT="1"/>
          <dgm:spPr/>
          <dgm:t>
            <a:bodyPr/>
            <a:lstStyle/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belief in</a:t>
              </a:r>
            </a:p>
            <a:p>
              <a14:m>
                <m:oMath xmlns:m="http://schemas.openxmlformats.org/officeDocument/2006/math">
                  <m:r>
                    <a:rPr lang="en-US" sz="2000" b="0" i="1" smtClean="0">
                      <a:latin typeface="Cambria Math" panose="02040503050406030204" pitchFamily="18" charset="0"/>
                      <a:cs typeface="Arial" panose="020B0604020202020204" pitchFamily="34" charset="0"/>
                    </a:rPr>
                    <m:t>𝑝</m:t>
                  </m:r>
                </m:oMath>
              </a14:m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dgm:t>
        </dgm:pt>
      </mc:Choice>
      <mc:Fallback xmlns="">
        <dgm:pt modelId="{63135F51-A89F-C846-96E5-DB44054188B1}">
          <dgm:prSet phldrT="[Text]" custT="1"/>
          <dgm:spPr/>
          <dgm:t>
            <a:bodyPr/>
            <a:lstStyle/>
            <a:p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belief in</a:t>
              </a:r>
            </a:p>
            <a:p>
              <a:r>
                <a:rPr lang="en-US" sz="2000" b="0" i="0">
                  <a:latin typeface="Cambria Math" panose="02040503050406030204" pitchFamily="18" charset="0"/>
                  <a:cs typeface="Arial" panose="020B0604020202020204" pitchFamily="34" charset="0"/>
                </a:rPr>
                <a:t>𝑝</a:t>
              </a:r>
              <a:r>
                <a:rPr lang="en-GB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dgm:t>
        </dgm:pt>
      </mc:Fallback>
    </mc:AlternateContent>
    <dgm:pt modelId="{9BCA9344-4DC4-DF47-AA5B-286B1B8C5E0F}" type="sibTrans" cxnId="{286EDA3B-DD7F-9D4F-8A77-816C45DFD30D}">
      <dgm:prSet/>
      <dgm:spPr>
        <a:solidFill>
          <a:srgbClr val="92D050"/>
        </a:solidFill>
      </dgm:spPr>
      <dgm:t>
        <a:bodyPr/>
        <a:lstStyle/>
        <a:p>
          <a:endParaRPr lang="en-GB"/>
        </a:p>
      </dgm:t>
    </dgm:pt>
    <dgm:pt modelId="{662D48D9-D0D2-B248-A9FF-1B16218710B8}" type="parTrans" cxnId="{286EDA3B-DD7F-9D4F-8A77-816C45DFD30D}">
      <dgm:prSet/>
      <dgm:spPr/>
      <dgm:t>
        <a:bodyPr/>
        <a:lstStyle/>
        <a:p>
          <a:endParaRPr lang="en-GB"/>
        </a:p>
      </dgm:t>
    </dgm:pt>
    <dgm:pt modelId="{40020EE8-87D6-7048-8BF4-D231EF54E1C4}" type="pres">
      <dgm:prSet presAssocID="{4B35B939-4FC2-5344-8A80-9BDC57A9701A}" presName="cycle" presStyleCnt="0">
        <dgm:presLayoutVars>
          <dgm:dir/>
          <dgm:resizeHandles val="exact"/>
        </dgm:presLayoutVars>
      </dgm:prSet>
      <dgm:spPr/>
    </dgm:pt>
    <dgm:pt modelId="{79E3EF57-DFCA-D74F-BC99-661BDB455757}" type="pres">
      <dgm:prSet presAssocID="{63135F51-A89F-C846-96E5-DB44054188B1}" presName="node" presStyleLbl="node1" presStyleIdx="0" presStyleCnt="3">
        <dgm:presLayoutVars>
          <dgm:bulletEnabled val="1"/>
        </dgm:presLayoutVars>
      </dgm:prSet>
      <dgm:spPr/>
    </dgm:pt>
    <dgm:pt modelId="{7B0EDD24-ECDD-DE45-828C-A2E694DD99E7}" type="pres">
      <dgm:prSet presAssocID="{9BCA9344-4DC4-DF47-AA5B-286B1B8C5E0F}" presName="sibTrans" presStyleLbl="sibTrans2D1" presStyleIdx="0" presStyleCnt="3" custScaleX="150302" custScaleY="32922"/>
      <dgm:spPr/>
    </dgm:pt>
    <dgm:pt modelId="{67B7E4CF-C5E9-5B46-9665-7F338B115649}" type="pres">
      <dgm:prSet presAssocID="{9BCA9344-4DC4-DF47-AA5B-286B1B8C5E0F}" presName="connectorText" presStyleLbl="sibTrans2D1" presStyleIdx="0" presStyleCnt="3"/>
      <dgm:spPr/>
    </dgm:pt>
    <dgm:pt modelId="{B931015B-1CB7-FE4E-8264-3EB19D0EF3F5}" type="pres">
      <dgm:prSet presAssocID="{78CA3B65-FB95-974F-BE09-4D04538977C7}" presName="node" presStyleLbl="node1" presStyleIdx="1" presStyleCnt="3">
        <dgm:presLayoutVars>
          <dgm:bulletEnabled val="1"/>
        </dgm:presLayoutVars>
      </dgm:prSet>
      <dgm:spPr/>
    </dgm:pt>
    <dgm:pt modelId="{4A304E25-6A53-A349-A75B-D9F2CF10FDD7}" type="pres">
      <dgm:prSet presAssocID="{8BED8C02-8AD4-9046-8F76-79D73C5164A6}" presName="sibTrans" presStyleLbl="sibTrans2D1" presStyleIdx="1" presStyleCnt="3" custScaleX="150302" custScaleY="32922"/>
      <dgm:spPr/>
    </dgm:pt>
    <dgm:pt modelId="{E19684B9-1EF7-3148-B2A4-25BBC752FE78}" type="pres">
      <dgm:prSet presAssocID="{8BED8C02-8AD4-9046-8F76-79D73C5164A6}" presName="connectorText" presStyleLbl="sibTrans2D1" presStyleIdx="1" presStyleCnt="3"/>
      <dgm:spPr/>
    </dgm:pt>
    <dgm:pt modelId="{82915631-A1D2-B14C-8EA2-CFF444ABA736}" type="pres">
      <dgm:prSet presAssocID="{EFDA5047-7A43-734D-86E2-4E159DFFC659}" presName="node" presStyleLbl="node1" presStyleIdx="2" presStyleCnt="3">
        <dgm:presLayoutVars>
          <dgm:bulletEnabled val="1"/>
        </dgm:presLayoutVars>
      </dgm:prSet>
      <dgm:spPr/>
    </dgm:pt>
    <dgm:pt modelId="{6023792B-8A61-144A-A6A5-867EB406A5D1}" type="pres">
      <dgm:prSet presAssocID="{683A3DC5-8F55-CF43-9EA7-4E4D6E4A01BA}" presName="sibTrans" presStyleLbl="sibTrans2D1" presStyleIdx="2" presStyleCnt="3" custScaleX="150302" custScaleY="32922"/>
      <dgm:spPr/>
    </dgm:pt>
    <dgm:pt modelId="{49B0C1D2-91A5-DB4E-9503-074B74D414E0}" type="pres">
      <dgm:prSet presAssocID="{683A3DC5-8F55-CF43-9EA7-4E4D6E4A01BA}" presName="connectorText" presStyleLbl="sibTrans2D1" presStyleIdx="2" presStyleCnt="3"/>
      <dgm:spPr/>
    </dgm:pt>
  </dgm:ptLst>
  <dgm:cxnLst>
    <dgm:cxn modelId="{46FA7821-0B1E-AE4C-81E4-F3511B0DCFBF}" type="presOf" srcId="{9BCA9344-4DC4-DF47-AA5B-286B1B8C5E0F}" destId="{67B7E4CF-C5E9-5B46-9665-7F338B115649}" srcOrd="1" destOrd="0" presId="urn:microsoft.com/office/officeart/2005/8/layout/cycle2"/>
    <dgm:cxn modelId="{CBBC7929-4474-2948-8A49-4D476AB6D675}" type="presOf" srcId="{63135F51-A89F-C846-96E5-DB44054188B1}" destId="{79E3EF57-DFCA-D74F-BC99-661BDB455757}" srcOrd="0" destOrd="0" presId="urn:microsoft.com/office/officeart/2005/8/layout/cycle2"/>
    <dgm:cxn modelId="{DBEC9838-F747-0241-B85D-20324A1A0363}" srcId="{4B35B939-4FC2-5344-8A80-9BDC57A9701A}" destId="{78CA3B65-FB95-974F-BE09-4D04538977C7}" srcOrd="1" destOrd="0" parTransId="{B5ADAFC3-4728-B848-872A-4F8D37255FDF}" sibTransId="{8BED8C02-8AD4-9046-8F76-79D73C5164A6}"/>
    <dgm:cxn modelId="{286EDA3B-DD7F-9D4F-8A77-816C45DFD30D}" srcId="{4B35B939-4FC2-5344-8A80-9BDC57A9701A}" destId="{63135F51-A89F-C846-96E5-DB44054188B1}" srcOrd="0" destOrd="0" parTransId="{662D48D9-D0D2-B248-A9FF-1B16218710B8}" sibTransId="{9BCA9344-4DC4-DF47-AA5B-286B1B8C5E0F}"/>
    <dgm:cxn modelId="{A2339871-7746-8143-B7E1-5648852C32A6}" type="presOf" srcId="{EFDA5047-7A43-734D-86E2-4E159DFFC659}" destId="{82915631-A1D2-B14C-8EA2-CFF444ABA736}" srcOrd="0" destOrd="0" presId="urn:microsoft.com/office/officeart/2005/8/layout/cycle2"/>
    <dgm:cxn modelId="{2AE1B571-581A-6448-8202-BFC85A85F804}" type="presOf" srcId="{9BCA9344-4DC4-DF47-AA5B-286B1B8C5E0F}" destId="{7B0EDD24-ECDD-DE45-828C-A2E694DD99E7}" srcOrd="0" destOrd="0" presId="urn:microsoft.com/office/officeart/2005/8/layout/cycle2"/>
    <dgm:cxn modelId="{86086484-9AC0-2148-9EDA-D5B1E9457F55}" type="presOf" srcId="{8BED8C02-8AD4-9046-8F76-79D73C5164A6}" destId="{4A304E25-6A53-A349-A75B-D9F2CF10FDD7}" srcOrd="0" destOrd="0" presId="urn:microsoft.com/office/officeart/2005/8/layout/cycle2"/>
    <dgm:cxn modelId="{FF13A289-93B6-7148-AE21-ACE4C595C54C}" type="presOf" srcId="{683A3DC5-8F55-CF43-9EA7-4E4D6E4A01BA}" destId="{49B0C1D2-91A5-DB4E-9503-074B74D414E0}" srcOrd="1" destOrd="0" presId="urn:microsoft.com/office/officeart/2005/8/layout/cycle2"/>
    <dgm:cxn modelId="{7B1E77AE-4A77-0D47-8F68-AE87292E785F}" type="presOf" srcId="{683A3DC5-8F55-CF43-9EA7-4E4D6E4A01BA}" destId="{6023792B-8A61-144A-A6A5-867EB406A5D1}" srcOrd="0" destOrd="0" presId="urn:microsoft.com/office/officeart/2005/8/layout/cycle2"/>
    <dgm:cxn modelId="{2F96D7C9-5D3C-C541-8604-A9CD7764F531}" srcId="{4B35B939-4FC2-5344-8A80-9BDC57A9701A}" destId="{EFDA5047-7A43-734D-86E2-4E159DFFC659}" srcOrd="2" destOrd="0" parTransId="{5530D094-FC4C-1B4D-8431-9FA32D36113C}" sibTransId="{683A3DC5-8F55-CF43-9EA7-4E4D6E4A01BA}"/>
    <dgm:cxn modelId="{BE97DDE6-FB34-FA4C-9C24-3ADD946E4906}" type="presOf" srcId="{8BED8C02-8AD4-9046-8F76-79D73C5164A6}" destId="{E19684B9-1EF7-3148-B2A4-25BBC752FE78}" srcOrd="1" destOrd="0" presId="urn:microsoft.com/office/officeart/2005/8/layout/cycle2"/>
    <dgm:cxn modelId="{99B9F9F5-6001-E546-932F-087404F9EF0A}" type="presOf" srcId="{78CA3B65-FB95-974F-BE09-4D04538977C7}" destId="{B931015B-1CB7-FE4E-8264-3EB19D0EF3F5}" srcOrd="0" destOrd="0" presId="urn:microsoft.com/office/officeart/2005/8/layout/cycle2"/>
    <dgm:cxn modelId="{C61B37FE-F42D-434B-B58D-950ED469BF37}" type="presOf" srcId="{4B35B939-4FC2-5344-8A80-9BDC57A9701A}" destId="{40020EE8-87D6-7048-8BF4-D231EF54E1C4}" srcOrd="0" destOrd="0" presId="urn:microsoft.com/office/officeart/2005/8/layout/cycle2"/>
    <dgm:cxn modelId="{6C56B260-7B43-7A41-89EE-4EAF0B8735DD}" type="presParOf" srcId="{40020EE8-87D6-7048-8BF4-D231EF54E1C4}" destId="{79E3EF57-DFCA-D74F-BC99-661BDB455757}" srcOrd="0" destOrd="0" presId="urn:microsoft.com/office/officeart/2005/8/layout/cycle2"/>
    <dgm:cxn modelId="{647B7FD1-D97E-DC4F-B8CD-611D47F851ED}" type="presParOf" srcId="{40020EE8-87D6-7048-8BF4-D231EF54E1C4}" destId="{7B0EDD24-ECDD-DE45-828C-A2E694DD99E7}" srcOrd="1" destOrd="0" presId="urn:microsoft.com/office/officeart/2005/8/layout/cycle2"/>
    <dgm:cxn modelId="{665F8AB2-D8DA-3748-93F5-0B8EC2D97D09}" type="presParOf" srcId="{7B0EDD24-ECDD-DE45-828C-A2E694DD99E7}" destId="{67B7E4CF-C5E9-5B46-9665-7F338B115649}" srcOrd="0" destOrd="0" presId="urn:microsoft.com/office/officeart/2005/8/layout/cycle2"/>
    <dgm:cxn modelId="{D5EFDBA8-7EEC-6945-9FB4-AAE8F9BC8FA2}" type="presParOf" srcId="{40020EE8-87D6-7048-8BF4-D231EF54E1C4}" destId="{B931015B-1CB7-FE4E-8264-3EB19D0EF3F5}" srcOrd="2" destOrd="0" presId="urn:microsoft.com/office/officeart/2005/8/layout/cycle2"/>
    <dgm:cxn modelId="{EFBF6ED0-E323-974F-87CE-B626956848E0}" type="presParOf" srcId="{40020EE8-87D6-7048-8BF4-D231EF54E1C4}" destId="{4A304E25-6A53-A349-A75B-D9F2CF10FDD7}" srcOrd="3" destOrd="0" presId="urn:microsoft.com/office/officeart/2005/8/layout/cycle2"/>
    <dgm:cxn modelId="{8983D529-F1BE-644F-8309-3AB3CFB9C439}" type="presParOf" srcId="{4A304E25-6A53-A349-A75B-D9F2CF10FDD7}" destId="{E19684B9-1EF7-3148-B2A4-25BBC752FE78}" srcOrd="0" destOrd="0" presId="urn:microsoft.com/office/officeart/2005/8/layout/cycle2"/>
    <dgm:cxn modelId="{1247CEAD-E670-8C41-8312-F2FDCBC8E872}" type="presParOf" srcId="{40020EE8-87D6-7048-8BF4-D231EF54E1C4}" destId="{82915631-A1D2-B14C-8EA2-CFF444ABA736}" srcOrd="4" destOrd="0" presId="urn:microsoft.com/office/officeart/2005/8/layout/cycle2"/>
    <dgm:cxn modelId="{B7DDD305-CEE2-6942-B565-D57BCD1DD845}" type="presParOf" srcId="{40020EE8-87D6-7048-8BF4-D231EF54E1C4}" destId="{6023792B-8A61-144A-A6A5-867EB406A5D1}" srcOrd="5" destOrd="0" presId="urn:microsoft.com/office/officeart/2005/8/layout/cycle2"/>
    <dgm:cxn modelId="{FAE340DB-8451-9A49-8B8B-D99047AF4BE3}" type="presParOf" srcId="{6023792B-8A61-144A-A6A5-867EB406A5D1}" destId="{49B0C1D2-91A5-DB4E-9503-074B74D414E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B35B939-4FC2-5344-8A80-9BDC57A9701A}" type="doc">
      <dgm:prSet loTypeId="urn:microsoft.com/office/officeart/2005/8/layout/cycle2" loCatId="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GB"/>
        </a:p>
      </dgm:t>
    </dgm:pt>
    <dgm:pt modelId="{78CA3B65-FB95-974F-BE09-4D04538977C7}">
      <dgm:prSet phldrT="[Text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B5ADAFC3-4728-B848-872A-4F8D37255FDF}" type="parTrans" cxnId="{DBEC9838-F747-0241-B85D-20324A1A0363}">
      <dgm:prSet/>
      <dgm:spPr/>
      <dgm:t>
        <a:bodyPr/>
        <a:lstStyle/>
        <a:p>
          <a:endParaRPr lang="en-GB"/>
        </a:p>
      </dgm:t>
    </dgm:pt>
    <dgm:pt modelId="{8BED8C02-8AD4-9046-8F76-79D73C5164A6}" type="sibTrans" cxnId="{DBEC9838-F747-0241-B85D-20324A1A0363}">
      <dgm:prSet/>
      <dgm:spPr>
        <a:solidFill>
          <a:srgbClr val="92D050"/>
        </a:solidFill>
      </dgm:spPr>
      <dgm:t>
        <a:bodyPr/>
        <a:lstStyle/>
        <a:p>
          <a:endParaRPr lang="en-GB" dirty="0"/>
        </a:p>
      </dgm:t>
    </dgm:pt>
    <dgm:pt modelId="{EFDA5047-7A43-734D-86E2-4E159DFFC659}">
      <dgm:prSet phldrT="[Text]" custT="1"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5530D094-FC4C-1B4D-8431-9FA32D36113C}" type="parTrans" cxnId="{2F96D7C9-5D3C-C541-8604-A9CD7764F531}">
      <dgm:prSet/>
      <dgm:spPr/>
      <dgm:t>
        <a:bodyPr/>
        <a:lstStyle/>
        <a:p>
          <a:endParaRPr lang="en-GB"/>
        </a:p>
      </dgm:t>
    </dgm:pt>
    <dgm:pt modelId="{683A3DC5-8F55-CF43-9EA7-4E4D6E4A01BA}" type="sibTrans" cxnId="{2F96D7C9-5D3C-C541-8604-A9CD7764F531}">
      <dgm:prSet/>
      <dgm:spPr>
        <a:solidFill>
          <a:srgbClr val="92D050"/>
        </a:solidFill>
      </dgm:spPr>
      <dgm:t>
        <a:bodyPr/>
        <a:lstStyle/>
        <a:p>
          <a:endParaRPr lang="en-GB"/>
        </a:p>
      </dgm:t>
    </dgm:pt>
    <dgm:pt modelId="{63135F51-A89F-C846-96E5-DB44054188B1}">
      <dgm:prSet phldrT="[Text]" custT="1"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9BCA9344-4DC4-DF47-AA5B-286B1B8C5E0F}" type="sibTrans" cxnId="{286EDA3B-DD7F-9D4F-8A77-816C45DFD30D}">
      <dgm:prSet/>
      <dgm:spPr>
        <a:solidFill>
          <a:srgbClr val="92D050"/>
        </a:solidFill>
      </dgm:spPr>
      <dgm:t>
        <a:bodyPr/>
        <a:lstStyle/>
        <a:p>
          <a:endParaRPr lang="en-GB"/>
        </a:p>
      </dgm:t>
    </dgm:pt>
    <dgm:pt modelId="{662D48D9-D0D2-B248-A9FF-1B16218710B8}" type="parTrans" cxnId="{286EDA3B-DD7F-9D4F-8A77-816C45DFD30D}">
      <dgm:prSet/>
      <dgm:spPr/>
      <dgm:t>
        <a:bodyPr/>
        <a:lstStyle/>
        <a:p>
          <a:endParaRPr lang="en-GB"/>
        </a:p>
      </dgm:t>
    </dgm:pt>
    <dgm:pt modelId="{40020EE8-87D6-7048-8BF4-D231EF54E1C4}" type="pres">
      <dgm:prSet presAssocID="{4B35B939-4FC2-5344-8A80-9BDC57A9701A}" presName="cycle" presStyleCnt="0">
        <dgm:presLayoutVars>
          <dgm:dir/>
          <dgm:resizeHandles val="exact"/>
        </dgm:presLayoutVars>
      </dgm:prSet>
      <dgm:spPr/>
    </dgm:pt>
    <dgm:pt modelId="{79E3EF57-DFCA-D74F-BC99-661BDB455757}" type="pres">
      <dgm:prSet presAssocID="{63135F51-A89F-C846-96E5-DB44054188B1}" presName="node" presStyleLbl="node1" presStyleIdx="0" presStyleCnt="3">
        <dgm:presLayoutVars>
          <dgm:bulletEnabled val="1"/>
        </dgm:presLayoutVars>
      </dgm:prSet>
      <dgm:spPr/>
    </dgm:pt>
    <dgm:pt modelId="{7B0EDD24-ECDD-DE45-828C-A2E694DD99E7}" type="pres">
      <dgm:prSet presAssocID="{9BCA9344-4DC4-DF47-AA5B-286B1B8C5E0F}" presName="sibTrans" presStyleLbl="sibTrans2D1" presStyleIdx="0" presStyleCnt="3" custScaleX="150302" custScaleY="32922"/>
      <dgm:spPr/>
    </dgm:pt>
    <dgm:pt modelId="{67B7E4CF-C5E9-5B46-9665-7F338B115649}" type="pres">
      <dgm:prSet presAssocID="{9BCA9344-4DC4-DF47-AA5B-286B1B8C5E0F}" presName="connectorText" presStyleLbl="sibTrans2D1" presStyleIdx="0" presStyleCnt="3"/>
      <dgm:spPr/>
    </dgm:pt>
    <dgm:pt modelId="{B931015B-1CB7-FE4E-8264-3EB19D0EF3F5}" type="pres">
      <dgm:prSet presAssocID="{78CA3B65-FB95-974F-BE09-4D04538977C7}" presName="node" presStyleLbl="node1" presStyleIdx="1" presStyleCnt="3">
        <dgm:presLayoutVars>
          <dgm:bulletEnabled val="1"/>
        </dgm:presLayoutVars>
      </dgm:prSet>
      <dgm:spPr/>
    </dgm:pt>
    <dgm:pt modelId="{4A304E25-6A53-A349-A75B-D9F2CF10FDD7}" type="pres">
      <dgm:prSet presAssocID="{8BED8C02-8AD4-9046-8F76-79D73C5164A6}" presName="sibTrans" presStyleLbl="sibTrans2D1" presStyleIdx="1" presStyleCnt="3" custScaleX="150302" custScaleY="32922"/>
      <dgm:spPr/>
    </dgm:pt>
    <dgm:pt modelId="{E19684B9-1EF7-3148-B2A4-25BBC752FE78}" type="pres">
      <dgm:prSet presAssocID="{8BED8C02-8AD4-9046-8F76-79D73C5164A6}" presName="connectorText" presStyleLbl="sibTrans2D1" presStyleIdx="1" presStyleCnt="3"/>
      <dgm:spPr/>
    </dgm:pt>
    <dgm:pt modelId="{82915631-A1D2-B14C-8EA2-CFF444ABA736}" type="pres">
      <dgm:prSet presAssocID="{EFDA5047-7A43-734D-86E2-4E159DFFC659}" presName="node" presStyleLbl="node1" presStyleIdx="2" presStyleCnt="3">
        <dgm:presLayoutVars>
          <dgm:bulletEnabled val="1"/>
        </dgm:presLayoutVars>
      </dgm:prSet>
      <dgm:spPr/>
    </dgm:pt>
    <dgm:pt modelId="{6023792B-8A61-144A-A6A5-867EB406A5D1}" type="pres">
      <dgm:prSet presAssocID="{683A3DC5-8F55-CF43-9EA7-4E4D6E4A01BA}" presName="sibTrans" presStyleLbl="sibTrans2D1" presStyleIdx="2" presStyleCnt="3" custScaleX="150302" custScaleY="32922"/>
      <dgm:spPr/>
    </dgm:pt>
    <dgm:pt modelId="{49B0C1D2-91A5-DB4E-9503-074B74D414E0}" type="pres">
      <dgm:prSet presAssocID="{683A3DC5-8F55-CF43-9EA7-4E4D6E4A01BA}" presName="connectorText" presStyleLbl="sibTrans2D1" presStyleIdx="2" presStyleCnt="3"/>
      <dgm:spPr/>
    </dgm:pt>
  </dgm:ptLst>
  <dgm:cxnLst>
    <dgm:cxn modelId="{46FA7821-0B1E-AE4C-81E4-F3511B0DCFBF}" type="presOf" srcId="{9BCA9344-4DC4-DF47-AA5B-286B1B8C5E0F}" destId="{67B7E4CF-C5E9-5B46-9665-7F338B115649}" srcOrd="1" destOrd="0" presId="urn:microsoft.com/office/officeart/2005/8/layout/cycle2"/>
    <dgm:cxn modelId="{CBBC7929-4474-2948-8A49-4D476AB6D675}" type="presOf" srcId="{63135F51-A89F-C846-96E5-DB44054188B1}" destId="{79E3EF57-DFCA-D74F-BC99-661BDB455757}" srcOrd="0" destOrd="0" presId="urn:microsoft.com/office/officeart/2005/8/layout/cycle2"/>
    <dgm:cxn modelId="{DBEC9838-F747-0241-B85D-20324A1A0363}" srcId="{4B35B939-4FC2-5344-8A80-9BDC57A9701A}" destId="{78CA3B65-FB95-974F-BE09-4D04538977C7}" srcOrd="1" destOrd="0" parTransId="{B5ADAFC3-4728-B848-872A-4F8D37255FDF}" sibTransId="{8BED8C02-8AD4-9046-8F76-79D73C5164A6}"/>
    <dgm:cxn modelId="{286EDA3B-DD7F-9D4F-8A77-816C45DFD30D}" srcId="{4B35B939-4FC2-5344-8A80-9BDC57A9701A}" destId="{63135F51-A89F-C846-96E5-DB44054188B1}" srcOrd="0" destOrd="0" parTransId="{662D48D9-D0D2-B248-A9FF-1B16218710B8}" sibTransId="{9BCA9344-4DC4-DF47-AA5B-286B1B8C5E0F}"/>
    <dgm:cxn modelId="{A2339871-7746-8143-B7E1-5648852C32A6}" type="presOf" srcId="{EFDA5047-7A43-734D-86E2-4E159DFFC659}" destId="{82915631-A1D2-B14C-8EA2-CFF444ABA736}" srcOrd="0" destOrd="0" presId="urn:microsoft.com/office/officeart/2005/8/layout/cycle2"/>
    <dgm:cxn modelId="{2AE1B571-581A-6448-8202-BFC85A85F804}" type="presOf" srcId="{9BCA9344-4DC4-DF47-AA5B-286B1B8C5E0F}" destId="{7B0EDD24-ECDD-DE45-828C-A2E694DD99E7}" srcOrd="0" destOrd="0" presId="urn:microsoft.com/office/officeart/2005/8/layout/cycle2"/>
    <dgm:cxn modelId="{86086484-9AC0-2148-9EDA-D5B1E9457F55}" type="presOf" srcId="{8BED8C02-8AD4-9046-8F76-79D73C5164A6}" destId="{4A304E25-6A53-A349-A75B-D9F2CF10FDD7}" srcOrd="0" destOrd="0" presId="urn:microsoft.com/office/officeart/2005/8/layout/cycle2"/>
    <dgm:cxn modelId="{FF13A289-93B6-7148-AE21-ACE4C595C54C}" type="presOf" srcId="{683A3DC5-8F55-CF43-9EA7-4E4D6E4A01BA}" destId="{49B0C1D2-91A5-DB4E-9503-074B74D414E0}" srcOrd="1" destOrd="0" presId="urn:microsoft.com/office/officeart/2005/8/layout/cycle2"/>
    <dgm:cxn modelId="{7B1E77AE-4A77-0D47-8F68-AE87292E785F}" type="presOf" srcId="{683A3DC5-8F55-CF43-9EA7-4E4D6E4A01BA}" destId="{6023792B-8A61-144A-A6A5-867EB406A5D1}" srcOrd="0" destOrd="0" presId="urn:microsoft.com/office/officeart/2005/8/layout/cycle2"/>
    <dgm:cxn modelId="{2F96D7C9-5D3C-C541-8604-A9CD7764F531}" srcId="{4B35B939-4FC2-5344-8A80-9BDC57A9701A}" destId="{EFDA5047-7A43-734D-86E2-4E159DFFC659}" srcOrd="2" destOrd="0" parTransId="{5530D094-FC4C-1B4D-8431-9FA32D36113C}" sibTransId="{683A3DC5-8F55-CF43-9EA7-4E4D6E4A01BA}"/>
    <dgm:cxn modelId="{BE97DDE6-FB34-FA4C-9C24-3ADD946E4906}" type="presOf" srcId="{8BED8C02-8AD4-9046-8F76-79D73C5164A6}" destId="{E19684B9-1EF7-3148-B2A4-25BBC752FE78}" srcOrd="1" destOrd="0" presId="urn:microsoft.com/office/officeart/2005/8/layout/cycle2"/>
    <dgm:cxn modelId="{99B9F9F5-6001-E546-932F-087404F9EF0A}" type="presOf" srcId="{78CA3B65-FB95-974F-BE09-4D04538977C7}" destId="{B931015B-1CB7-FE4E-8264-3EB19D0EF3F5}" srcOrd="0" destOrd="0" presId="urn:microsoft.com/office/officeart/2005/8/layout/cycle2"/>
    <dgm:cxn modelId="{C61B37FE-F42D-434B-B58D-950ED469BF37}" type="presOf" srcId="{4B35B939-4FC2-5344-8A80-9BDC57A9701A}" destId="{40020EE8-87D6-7048-8BF4-D231EF54E1C4}" srcOrd="0" destOrd="0" presId="urn:microsoft.com/office/officeart/2005/8/layout/cycle2"/>
    <dgm:cxn modelId="{6C56B260-7B43-7A41-89EE-4EAF0B8735DD}" type="presParOf" srcId="{40020EE8-87D6-7048-8BF4-D231EF54E1C4}" destId="{79E3EF57-DFCA-D74F-BC99-661BDB455757}" srcOrd="0" destOrd="0" presId="urn:microsoft.com/office/officeart/2005/8/layout/cycle2"/>
    <dgm:cxn modelId="{647B7FD1-D97E-DC4F-B8CD-611D47F851ED}" type="presParOf" srcId="{40020EE8-87D6-7048-8BF4-D231EF54E1C4}" destId="{7B0EDD24-ECDD-DE45-828C-A2E694DD99E7}" srcOrd="1" destOrd="0" presId="urn:microsoft.com/office/officeart/2005/8/layout/cycle2"/>
    <dgm:cxn modelId="{665F8AB2-D8DA-3748-93F5-0B8EC2D97D09}" type="presParOf" srcId="{7B0EDD24-ECDD-DE45-828C-A2E694DD99E7}" destId="{67B7E4CF-C5E9-5B46-9665-7F338B115649}" srcOrd="0" destOrd="0" presId="urn:microsoft.com/office/officeart/2005/8/layout/cycle2"/>
    <dgm:cxn modelId="{D5EFDBA8-7EEC-6945-9FB4-AAE8F9BC8FA2}" type="presParOf" srcId="{40020EE8-87D6-7048-8BF4-D231EF54E1C4}" destId="{B931015B-1CB7-FE4E-8264-3EB19D0EF3F5}" srcOrd="2" destOrd="0" presId="urn:microsoft.com/office/officeart/2005/8/layout/cycle2"/>
    <dgm:cxn modelId="{EFBF6ED0-E323-974F-87CE-B626956848E0}" type="presParOf" srcId="{40020EE8-87D6-7048-8BF4-D231EF54E1C4}" destId="{4A304E25-6A53-A349-A75B-D9F2CF10FDD7}" srcOrd="3" destOrd="0" presId="urn:microsoft.com/office/officeart/2005/8/layout/cycle2"/>
    <dgm:cxn modelId="{8983D529-F1BE-644F-8309-3AB3CFB9C439}" type="presParOf" srcId="{4A304E25-6A53-A349-A75B-D9F2CF10FDD7}" destId="{E19684B9-1EF7-3148-B2A4-25BBC752FE78}" srcOrd="0" destOrd="0" presId="urn:microsoft.com/office/officeart/2005/8/layout/cycle2"/>
    <dgm:cxn modelId="{1247CEAD-E670-8C41-8312-F2FDCBC8E872}" type="presParOf" srcId="{40020EE8-87D6-7048-8BF4-D231EF54E1C4}" destId="{82915631-A1D2-B14C-8EA2-CFF444ABA736}" srcOrd="4" destOrd="0" presId="urn:microsoft.com/office/officeart/2005/8/layout/cycle2"/>
    <dgm:cxn modelId="{B7DDD305-CEE2-6942-B565-D57BCD1DD845}" type="presParOf" srcId="{40020EE8-87D6-7048-8BF4-D231EF54E1C4}" destId="{6023792B-8A61-144A-A6A5-867EB406A5D1}" srcOrd="5" destOrd="0" presId="urn:microsoft.com/office/officeart/2005/8/layout/cycle2"/>
    <dgm:cxn modelId="{FAE340DB-8451-9A49-8B8B-D99047AF4BE3}" type="presParOf" srcId="{6023792B-8A61-144A-A6A5-867EB406A5D1}" destId="{49B0C1D2-91A5-DB4E-9503-074B74D414E0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47E805C-5E30-5349-9795-AE12A2E3B98F}" type="doc">
      <dgm:prSet loTypeId="urn:microsoft.com/office/officeart/2005/8/layout/hProcess6" loCatId="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7658C34E-12FB-864D-85BD-B9E04FB17938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2008</a:t>
          </a:r>
        </a:p>
      </dgm:t>
    </dgm:pt>
    <dgm:pt modelId="{A29E94CC-6BA2-C347-804E-0F2316BBCF1E}" type="parTrans" cxnId="{5078ADFC-BD76-904D-A110-C602F5D8AE37}">
      <dgm:prSet/>
      <dgm:spPr/>
      <dgm:t>
        <a:bodyPr/>
        <a:lstStyle/>
        <a:p>
          <a:endParaRPr lang="en-GB"/>
        </a:p>
      </dgm:t>
    </dgm:pt>
    <dgm:pt modelId="{212EA942-3253-F348-A53A-72AA36C48AE8}" type="sibTrans" cxnId="{5078ADFC-BD76-904D-A110-C602F5D8AE37}">
      <dgm:prSet/>
      <dgm:spPr/>
      <dgm:t>
        <a:bodyPr/>
        <a:lstStyle/>
        <a:p>
          <a:endParaRPr lang="en-GB"/>
        </a:p>
      </dgm:t>
    </dgm:pt>
    <dgm:pt modelId="{12DF681A-6E6C-C84C-B447-AA90123062BD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Booth and </a:t>
          </a:r>
          <a:r>
            <a:rPr lang="en-GB" dirty="0" err="1">
              <a:latin typeface="Arial" panose="020B0604020202020204" pitchFamily="34" charset="0"/>
              <a:cs typeface="Arial" panose="020B0604020202020204" pitchFamily="34" charset="0"/>
            </a:rPr>
            <a:t>Nittka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86EDB3-D3F0-AF48-9FCF-AAEFB7847C00}" type="parTrans" cxnId="{4CA107CB-438B-FA40-82C0-C6B0ECCF5ED7}">
      <dgm:prSet/>
      <dgm:spPr/>
      <dgm:t>
        <a:bodyPr/>
        <a:lstStyle/>
        <a:p>
          <a:endParaRPr lang="en-GB"/>
        </a:p>
      </dgm:t>
    </dgm:pt>
    <dgm:pt modelId="{CD263F92-9EE8-9E4D-833B-27EAB787BF64}" type="sibTrans" cxnId="{4CA107CB-438B-FA40-82C0-C6B0ECCF5ED7}">
      <dgm:prSet/>
      <dgm:spPr/>
      <dgm:t>
        <a:bodyPr/>
        <a:lstStyle/>
        <a:p>
          <a:endParaRPr lang="en-GB"/>
        </a:p>
      </dgm:t>
    </dgm:pt>
    <dgm:pt modelId="{46ADFC94-93F2-4544-BE5E-385AAF8DD6D1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agent modelling, iterated revision</a:t>
          </a:r>
        </a:p>
      </dgm:t>
    </dgm:pt>
    <dgm:pt modelId="{6AE70440-0C6E-4148-A3EE-8EE8631A6439}" type="parTrans" cxnId="{641C9314-F7EE-7547-BFF5-5B6B1498544C}">
      <dgm:prSet/>
      <dgm:spPr/>
      <dgm:t>
        <a:bodyPr/>
        <a:lstStyle/>
        <a:p>
          <a:endParaRPr lang="en-GB"/>
        </a:p>
      </dgm:t>
    </dgm:pt>
    <dgm:pt modelId="{80257652-7D78-CD4F-8B65-18C80AFCDB96}" type="sibTrans" cxnId="{641C9314-F7EE-7547-BFF5-5B6B1498544C}">
      <dgm:prSet/>
      <dgm:spPr/>
      <dgm:t>
        <a:bodyPr/>
        <a:lstStyle/>
        <a:p>
          <a:endParaRPr lang="en-GB"/>
        </a:p>
      </dgm:t>
    </dgm:pt>
    <dgm:pt modelId="{858C7C09-5526-D44D-BDF4-B1881273936B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2019</a:t>
          </a:r>
        </a:p>
      </dgm:t>
    </dgm:pt>
    <dgm:pt modelId="{EED1162F-4FFC-0F40-9704-2C5C7CC5ACD2}" type="parTrans" cxnId="{E1694299-15F2-5B4A-8F89-64403D47FB12}">
      <dgm:prSet/>
      <dgm:spPr/>
      <dgm:t>
        <a:bodyPr/>
        <a:lstStyle/>
        <a:p>
          <a:endParaRPr lang="en-GB"/>
        </a:p>
      </dgm:t>
    </dgm:pt>
    <dgm:pt modelId="{21769753-347A-2741-86A8-696D15355EAB}" type="sibTrans" cxnId="{E1694299-15F2-5B4A-8F89-64403D47FB12}">
      <dgm:prSet/>
      <dgm:spPr/>
      <dgm:t>
        <a:bodyPr/>
        <a:lstStyle/>
        <a:p>
          <a:endParaRPr lang="en-GB"/>
        </a:p>
      </dgm:t>
    </dgm:pt>
    <dgm:pt modelId="{69D7E6B6-B626-3E4A-A838-3C8D56944F9C}">
      <dgm:prSet phldrT="[Text]"/>
      <dgm:spPr/>
      <dgm:t>
        <a:bodyPr/>
        <a:lstStyle/>
        <a:p>
          <a:r>
            <a:rPr lang="en-GB" dirty="0" err="1">
              <a:latin typeface="Arial" panose="020B0604020202020204" pitchFamily="34" charset="0"/>
              <a:cs typeface="Arial" panose="020B0604020202020204" pitchFamily="34" charset="0"/>
            </a:rPr>
            <a:t>Riesterer</a:t>
          </a:r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 et al.</a:t>
          </a:r>
        </a:p>
      </dgm:t>
    </dgm:pt>
    <dgm:pt modelId="{19D978BC-3E97-2D43-BE93-552E888F0C4D}" type="parTrans" cxnId="{42E466AD-D896-194E-A467-A0642444B81E}">
      <dgm:prSet/>
      <dgm:spPr/>
      <dgm:t>
        <a:bodyPr/>
        <a:lstStyle/>
        <a:p>
          <a:endParaRPr lang="en-GB"/>
        </a:p>
      </dgm:t>
    </dgm:pt>
    <dgm:pt modelId="{18263B2C-FB2B-4F40-BA89-3F8E06CA995E}" type="sibTrans" cxnId="{42E466AD-D896-194E-A467-A0642444B81E}">
      <dgm:prSet/>
      <dgm:spPr/>
      <dgm:t>
        <a:bodyPr/>
        <a:lstStyle/>
        <a:p>
          <a:endParaRPr lang="en-GB"/>
        </a:p>
      </dgm:t>
    </dgm:pt>
    <dgm:pt modelId="{20978655-82C5-2049-AC21-741976AFFA8C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individual syllogistic reasoning</a:t>
          </a:r>
        </a:p>
      </dgm:t>
    </dgm:pt>
    <dgm:pt modelId="{0BE4D7C7-57EF-A340-8917-198CC8855C3A}" type="parTrans" cxnId="{155B5613-993E-5C44-830E-0ECC10BF763A}">
      <dgm:prSet/>
      <dgm:spPr/>
      <dgm:t>
        <a:bodyPr/>
        <a:lstStyle/>
        <a:p>
          <a:endParaRPr lang="en-GB"/>
        </a:p>
      </dgm:t>
    </dgm:pt>
    <dgm:pt modelId="{F1017E39-CEC3-2F44-A4D2-B49090A48255}" type="sibTrans" cxnId="{155B5613-993E-5C44-830E-0ECC10BF763A}">
      <dgm:prSet/>
      <dgm:spPr/>
      <dgm:t>
        <a:bodyPr/>
        <a:lstStyle/>
        <a:p>
          <a:endParaRPr lang="en-GB"/>
        </a:p>
      </dgm:t>
    </dgm:pt>
    <dgm:pt modelId="{05DF2ED3-8EE3-2647-892D-82B1A5913919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2021</a:t>
          </a:r>
        </a:p>
      </dgm:t>
    </dgm:pt>
    <dgm:pt modelId="{6E27294D-1814-2C49-B9B1-36692CDC09D2}" type="parTrans" cxnId="{5AC527B6-6BEF-6343-B865-5AFE12F056E5}">
      <dgm:prSet/>
      <dgm:spPr/>
      <dgm:t>
        <a:bodyPr/>
        <a:lstStyle/>
        <a:p>
          <a:endParaRPr lang="en-GB"/>
        </a:p>
      </dgm:t>
    </dgm:pt>
    <dgm:pt modelId="{62AD7BB1-2C0A-7F41-8328-7CA2E5FB3CC6}" type="sibTrans" cxnId="{5AC527B6-6BEF-6343-B865-5AFE12F056E5}">
      <dgm:prSet/>
      <dgm:spPr/>
      <dgm:t>
        <a:bodyPr/>
        <a:lstStyle/>
        <a:p>
          <a:endParaRPr lang="en-GB"/>
        </a:p>
      </dgm:t>
    </dgm:pt>
    <dgm:pt modelId="{13A89185-184D-754C-A992-FA5185D4E897}">
      <dgm:prSet phldrT="[Text]"/>
      <dgm:spPr/>
      <dgm:t>
        <a:bodyPr/>
        <a:lstStyle/>
        <a:p>
          <a:r>
            <a:rPr lang="en-GB" dirty="0" err="1">
              <a:latin typeface="Arial" panose="020B0604020202020204" pitchFamily="34" charset="0"/>
              <a:cs typeface="Arial" panose="020B0604020202020204" pitchFamily="34" charset="0"/>
            </a:rPr>
            <a:t>Todorovikj</a:t>
          </a:r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 and </a:t>
          </a:r>
          <a:r>
            <a:rPr lang="en-GB" dirty="0" err="1">
              <a:latin typeface="Arial" panose="020B0604020202020204" pitchFamily="34" charset="0"/>
              <a:cs typeface="Arial" panose="020B0604020202020204" pitchFamily="34" charset="0"/>
            </a:rPr>
            <a:t>Ragni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C4C191-B296-C846-B631-7B66F04FB9C2}" type="parTrans" cxnId="{8EE816F9-B2DE-574F-88A6-654E3DF3F564}">
      <dgm:prSet/>
      <dgm:spPr/>
      <dgm:t>
        <a:bodyPr/>
        <a:lstStyle/>
        <a:p>
          <a:endParaRPr lang="en-GB"/>
        </a:p>
      </dgm:t>
    </dgm:pt>
    <dgm:pt modelId="{6E29FCD2-B31A-5B40-B652-9BD761423777}" type="sibTrans" cxnId="{8EE816F9-B2DE-574F-88A6-654E3DF3F564}">
      <dgm:prSet/>
      <dgm:spPr/>
      <dgm:t>
        <a:bodyPr/>
        <a:lstStyle/>
        <a:p>
          <a:endParaRPr lang="en-GB"/>
        </a:p>
      </dgm:t>
    </dgm:pt>
    <dgm:pt modelId="{922BBF7B-6E95-9347-B0C7-17053D4E1806}">
      <dgm:prSet phldrT="[Text]"/>
      <dgm:spPr/>
      <dgm:t>
        <a:bodyPr/>
        <a:lstStyle/>
        <a:p>
          <a:r>
            <a:rPr lang="en-GB" dirty="0">
              <a:latin typeface="Arial" panose="020B0604020202020204" pitchFamily="34" charset="0"/>
              <a:cs typeface="Arial" panose="020B0604020202020204" pitchFamily="34" charset="0"/>
            </a:rPr>
            <a:t>individual conditional reasoning</a:t>
          </a:r>
        </a:p>
      </dgm:t>
    </dgm:pt>
    <dgm:pt modelId="{301BC7AA-EFA1-C648-8375-926E4C0EF82E}" type="parTrans" cxnId="{DF57A1F4-7699-8648-AB11-4513EA74C9FE}">
      <dgm:prSet/>
      <dgm:spPr/>
      <dgm:t>
        <a:bodyPr/>
        <a:lstStyle/>
        <a:p>
          <a:endParaRPr lang="en-GB"/>
        </a:p>
      </dgm:t>
    </dgm:pt>
    <dgm:pt modelId="{88375A18-20B8-D541-9231-C7EAD5D23876}" type="sibTrans" cxnId="{DF57A1F4-7699-8648-AB11-4513EA74C9FE}">
      <dgm:prSet/>
      <dgm:spPr/>
      <dgm:t>
        <a:bodyPr/>
        <a:lstStyle/>
        <a:p>
          <a:endParaRPr lang="en-GB"/>
        </a:p>
      </dgm:t>
    </dgm:pt>
    <dgm:pt modelId="{BEFA7079-151B-8444-A47C-BB7FF849E51D}" type="pres">
      <dgm:prSet presAssocID="{647E805C-5E30-5349-9795-AE12A2E3B98F}" presName="theList" presStyleCnt="0">
        <dgm:presLayoutVars>
          <dgm:dir/>
          <dgm:animLvl val="lvl"/>
          <dgm:resizeHandles val="exact"/>
        </dgm:presLayoutVars>
      </dgm:prSet>
      <dgm:spPr/>
    </dgm:pt>
    <dgm:pt modelId="{B464A470-EE2D-304F-9911-924E46452135}" type="pres">
      <dgm:prSet presAssocID="{7658C34E-12FB-864D-85BD-B9E04FB17938}" presName="compNode" presStyleCnt="0"/>
      <dgm:spPr/>
    </dgm:pt>
    <dgm:pt modelId="{9D00497F-20F7-6840-99E3-9196F2B11F6F}" type="pres">
      <dgm:prSet presAssocID="{7658C34E-12FB-864D-85BD-B9E04FB17938}" presName="noGeometry" presStyleCnt="0"/>
      <dgm:spPr/>
    </dgm:pt>
    <dgm:pt modelId="{D999BAC2-F59F-4F48-AECB-D1455A82B467}" type="pres">
      <dgm:prSet presAssocID="{7658C34E-12FB-864D-85BD-B9E04FB17938}" presName="childTextVisible" presStyleLbl="bgAccFollowNode1" presStyleIdx="0" presStyleCnt="3">
        <dgm:presLayoutVars>
          <dgm:bulletEnabled val="1"/>
        </dgm:presLayoutVars>
      </dgm:prSet>
      <dgm:spPr/>
    </dgm:pt>
    <dgm:pt modelId="{70B7A1A2-9CAF-5942-9977-5EB14AA77002}" type="pres">
      <dgm:prSet presAssocID="{7658C34E-12FB-864D-85BD-B9E04FB17938}" presName="childTextHidden" presStyleLbl="bgAccFollowNode1" presStyleIdx="0" presStyleCnt="3"/>
      <dgm:spPr/>
    </dgm:pt>
    <dgm:pt modelId="{E1071695-4681-0145-8B85-B4383CD64E78}" type="pres">
      <dgm:prSet presAssocID="{7658C34E-12FB-864D-85BD-B9E04FB17938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CF9B0DB8-6E6D-9A47-8EE6-2FC05D01DAF7}" type="pres">
      <dgm:prSet presAssocID="{7658C34E-12FB-864D-85BD-B9E04FB17938}" presName="aSpace" presStyleCnt="0"/>
      <dgm:spPr/>
    </dgm:pt>
    <dgm:pt modelId="{155B5ECD-268B-A047-A060-1D5DE2F0D6D6}" type="pres">
      <dgm:prSet presAssocID="{858C7C09-5526-D44D-BDF4-B1881273936B}" presName="compNode" presStyleCnt="0"/>
      <dgm:spPr/>
    </dgm:pt>
    <dgm:pt modelId="{BB3EAAFF-726F-A241-A514-9F67713396BA}" type="pres">
      <dgm:prSet presAssocID="{858C7C09-5526-D44D-BDF4-B1881273936B}" presName="noGeometry" presStyleCnt="0"/>
      <dgm:spPr/>
    </dgm:pt>
    <dgm:pt modelId="{05D29B22-7B6F-474B-91B6-F97FEEABD068}" type="pres">
      <dgm:prSet presAssocID="{858C7C09-5526-D44D-BDF4-B1881273936B}" presName="childTextVisible" presStyleLbl="bgAccFollowNode1" presStyleIdx="1" presStyleCnt="3">
        <dgm:presLayoutVars>
          <dgm:bulletEnabled val="1"/>
        </dgm:presLayoutVars>
      </dgm:prSet>
      <dgm:spPr/>
    </dgm:pt>
    <dgm:pt modelId="{62960CF0-5152-404A-9581-DA9C12E1E456}" type="pres">
      <dgm:prSet presAssocID="{858C7C09-5526-D44D-BDF4-B1881273936B}" presName="childTextHidden" presStyleLbl="bgAccFollowNode1" presStyleIdx="1" presStyleCnt="3"/>
      <dgm:spPr/>
    </dgm:pt>
    <dgm:pt modelId="{ADDB0438-4BF6-B542-9F33-BE79428A5D38}" type="pres">
      <dgm:prSet presAssocID="{858C7C09-5526-D44D-BDF4-B1881273936B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9AB7CC61-FE02-4543-9BEE-DE58BCA0D0AF}" type="pres">
      <dgm:prSet presAssocID="{858C7C09-5526-D44D-BDF4-B1881273936B}" presName="aSpace" presStyleCnt="0"/>
      <dgm:spPr/>
    </dgm:pt>
    <dgm:pt modelId="{2FC3549C-3A09-4E4F-A18B-412588A5B393}" type="pres">
      <dgm:prSet presAssocID="{05DF2ED3-8EE3-2647-892D-82B1A5913919}" presName="compNode" presStyleCnt="0"/>
      <dgm:spPr/>
    </dgm:pt>
    <dgm:pt modelId="{70516E46-C203-044C-84A8-8F8D96893AF0}" type="pres">
      <dgm:prSet presAssocID="{05DF2ED3-8EE3-2647-892D-82B1A5913919}" presName="noGeometry" presStyleCnt="0"/>
      <dgm:spPr/>
    </dgm:pt>
    <dgm:pt modelId="{C2C1E72B-0885-6B49-94B6-9E33D662911B}" type="pres">
      <dgm:prSet presAssocID="{05DF2ED3-8EE3-2647-892D-82B1A5913919}" presName="childTextVisible" presStyleLbl="bgAccFollowNode1" presStyleIdx="2" presStyleCnt="3">
        <dgm:presLayoutVars>
          <dgm:bulletEnabled val="1"/>
        </dgm:presLayoutVars>
      </dgm:prSet>
      <dgm:spPr/>
    </dgm:pt>
    <dgm:pt modelId="{DC95E864-3948-B345-BECD-64E59CBDD699}" type="pres">
      <dgm:prSet presAssocID="{05DF2ED3-8EE3-2647-892D-82B1A5913919}" presName="childTextHidden" presStyleLbl="bgAccFollowNode1" presStyleIdx="2" presStyleCnt="3"/>
      <dgm:spPr/>
    </dgm:pt>
    <dgm:pt modelId="{71C53167-7D39-2C45-99CF-5D01E5630DDA}" type="pres">
      <dgm:prSet presAssocID="{05DF2ED3-8EE3-2647-892D-82B1A5913919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5B5B2403-703D-9A4C-885A-E66D2CC8BA77}" type="presOf" srcId="{922BBF7B-6E95-9347-B0C7-17053D4E1806}" destId="{DC95E864-3948-B345-BECD-64E59CBDD699}" srcOrd="1" destOrd="1" presId="urn:microsoft.com/office/officeart/2005/8/layout/hProcess6"/>
    <dgm:cxn modelId="{AACB4F11-7868-E943-9873-FEE9A0D2956C}" type="presOf" srcId="{20978655-82C5-2049-AC21-741976AFFA8C}" destId="{62960CF0-5152-404A-9581-DA9C12E1E456}" srcOrd="1" destOrd="1" presId="urn:microsoft.com/office/officeart/2005/8/layout/hProcess6"/>
    <dgm:cxn modelId="{155B5613-993E-5C44-830E-0ECC10BF763A}" srcId="{858C7C09-5526-D44D-BDF4-B1881273936B}" destId="{20978655-82C5-2049-AC21-741976AFFA8C}" srcOrd="1" destOrd="0" parTransId="{0BE4D7C7-57EF-A340-8917-198CC8855C3A}" sibTransId="{F1017E39-CEC3-2F44-A4D2-B49090A48255}"/>
    <dgm:cxn modelId="{641C9314-F7EE-7547-BFF5-5B6B1498544C}" srcId="{7658C34E-12FB-864D-85BD-B9E04FB17938}" destId="{46ADFC94-93F2-4544-BE5E-385AAF8DD6D1}" srcOrd="1" destOrd="0" parTransId="{6AE70440-0C6E-4148-A3EE-8EE8631A6439}" sibTransId="{80257652-7D78-CD4F-8B65-18C80AFCDB96}"/>
    <dgm:cxn modelId="{DB61FA40-3C9C-9B40-A600-62DBA41C7F70}" type="presOf" srcId="{858C7C09-5526-D44D-BDF4-B1881273936B}" destId="{ADDB0438-4BF6-B542-9F33-BE79428A5D38}" srcOrd="0" destOrd="0" presId="urn:microsoft.com/office/officeart/2005/8/layout/hProcess6"/>
    <dgm:cxn modelId="{78869F62-41EE-2D4E-840A-78031320F87F}" type="presOf" srcId="{647E805C-5E30-5349-9795-AE12A2E3B98F}" destId="{BEFA7079-151B-8444-A47C-BB7FF849E51D}" srcOrd="0" destOrd="0" presId="urn:microsoft.com/office/officeart/2005/8/layout/hProcess6"/>
    <dgm:cxn modelId="{4109B662-3EA6-BB4D-98C9-0C9EDCFD674C}" type="presOf" srcId="{69D7E6B6-B626-3E4A-A838-3C8D56944F9C}" destId="{05D29B22-7B6F-474B-91B6-F97FEEABD068}" srcOrd="0" destOrd="0" presId="urn:microsoft.com/office/officeart/2005/8/layout/hProcess6"/>
    <dgm:cxn modelId="{8058BD6D-E15A-3B40-AF4A-AF28D2D0E2BE}" type="presOf" srcId="{12DF681A-6E6C-C84C-B447-AA90123062BD}" destId="{70B7A1A2-9CAF-5942-9977-5EB14AA77002}" srcOrd="1" destOrd="0" presId="urn:microsoft.com/office/officeart/2005/8/layout/hProcess6"/>
    <dgm:cxn modelId="{071C7584-4BC5-7349-BB69-B2E07A0247C0}" type="presOf" srcId="{922BBF7B-6E95-9347-B0C7-17053D4E1806}" destId="{C2C1E72B-0885-6B49-94B6-9E33D662911B}" srcOrd="0" destOrd="1" presId="urn:microsoft.com/office/officeart/2005/8/layout/hProcess6"/>
    <dgm:cxn modelId="{2676CB96-F19E-A448-94C9-E84AF291CFE3}" type="presOf" srcId="{20978655-82C5-2049-AC21-741976AFFA8C}" destId="{05D29B22-7B6F-474B-91B6-F97FEEABD068}" srcOrd="0" destOrd="1" presId="urn:microsoft.com/office/officeart/2005/8/layout/hProcess6"/>
    <dgm:cxn modelId="{E1694299-15F2-5B4A-8F89-64403D47FB12}" srcId="{647E805C-5E30-5349-9795-AE12A2E3B98F}" destId="{858C7C09-5526-D44D-BDF4-B1881273936B}" srcOrd="1" destOrd="0" parTransId="{EED1162F-4FFC-0F40-9704-2C5C7CC5ACD2}" sibTransId="{21769753-347A-2741-86A8-696D15355EAB}"/>
    <dgm:cxn modelId="{7158099F-650E-414F-84AB-EB99294F0E04}" type="presOf" srcId="{13A89185-184D-754C-A992-FA5185D4E897}" destId="{DC95E864-3948-B345-BECD-64E59CBDD699}" srcOrd="1" destOrd="0" presId="urn:microsoft.com/office/officeart/2005/8/layout/hProcess6"/>
    <dgm:cxn modelId="{42E466AD-D896-194E-A467-A0642444B81E}" srcId="{858C7C09-5526-D44D-BDF4-B1881273936B}" destId="{69D7E6B6-B626-3E4A-A838-3C8D56944F9C}" srcOrd="0" destOrd="0" parTransId="{19D978BC-3E97-2D43-BE93-552E888F0C4D}" sibTransId="{18263B2C-FB2B-4F40-BA89-3F8E06CA995E}"/>
    <dgm:cxn modelId="{5AC527B6-6BEF-6343-B865-5AFE12F056E5}" srcId="{647E805C-5E30-5349-9795-AE12A2E3B98F}" destId="{05DF2ED3-8EE3-2647-892D-82B1A5913919}" srcOrd="2" destOrd="0" parTransId="{6E27294D-1814-2C49-B9B1-36692CDC09D2}" sibTransId="{62AD7BB1-2C0A-7F41-8328-7CA2E5FB3CC6}"/>
    <dgm:cxn modelId="{F7997FC2-FAD7-4B4D-9B9A-9DE35FD904F0}" type="presOf" srcId="{46ADFC94-93F2-4544-BE5E-385AAF8DD6D1}" destId="{70B7A1A2-9CAF-5942-9977-5EB14AA77002}" srcOrd="1" destOrd="1" presId="urn:microsoft.com/office/officeart/2005/8/layout/hProcess6"/>
    <dgm:cxn modelId="{84ADAAC4-2835-1648-835C-F999AEFC18F0}" type="presOf" srcId="{13A89185-184D-754C-A992-FA5185D4E897}" destId="{C2C1E72B-0885-6B49-94B6-9E33D662911B}" srcOrd="0" destOrd="0" presId="urn:microsoft.com/office/officeart/2005/8/layout/hProcess6"/>
    <dgm:cxn modelId="{209B02C9-AE69-7C44-A86C-31116F26457C}" type="presOf" srcId="{69D7E6B6-B626-3E4A-A838-3C8D56944F9C}" destId="{62960CF0-5152-404A-9581-DA9C12E1E456}" srcOrd="1" destOrd="0" presId="urn:microsoft.com/office/officeart/2005/8/layout/hProcess6"/>
    <dgm:cxn modelId="{4CA107CB-438B-FA40-82C0-C6B0ECCF5ED7}" srcId="{7658C34E-12FB-864D-85BD-B9E04FB17938}" destId="{12DF681A-6E6C-C84C-B447-AA90123062BD}" srcOrd="0" destOrd="0" parTransId="{9886EDB3-D3F0-AF48-9FCF-AAEFB7847C00}" sibTransId="{CD263F92-9EE8-9E4D-833B-27EAB787BF64}"/>
    <dgm:cxn modelId="{B1AA8ECC-AA06-F446-B511-C78475AD0882}" type="presOf" srcId="{05DF2ED3-8EE3-2647-892D-82B1A5913919}" destId="{71C53167-7D39-2C45-99CF-5D01E5630DDA}" srcOrd="0" destOrd="0" presId="urn:microsoft.com/office/officeart/2005/8/layout/hProcess6"/>
    <dgm:cxn modelId="{6A0E10CF-B938-044A-84B6-F19F7E0DB647}" type="presOf" srcId="{12DF681A-6E6C-C84C-B447-AA90123062BD}" destId="{D999BAC2-F59F-4F48-AECB-D1455A82B467}" srcOrd="0" destOrd="0" presId="urn:microsoft.com/office/officeart/2005/8/layout/hProcess6"/>
    <dgm:cxn modelId="{CFCBB0ED-B7E1-3140-90D4-1C11EEF28CF0}" type="presOf" srcId="{7658C34E-12FB-864D-85BD-B9E04FB17938}" destId="{E1071695-4681-0145-8B85-B4383CD64E78}" srcOrd="0" destOrd="0" presId="urn:microsoft.com/office/officeart/2005/8/layout/hProcess6"/>
    <dgm:cxn modelId="{DF57A1F4-7699-8648-AB11-4513EA74C9FE}" srcId="{05DF2ED3-8EE3-2647-892D-82B1A5913919}" destId="{922BBF7B-6E95-9347-B0C7-17053D4E1806}" srcOrd="1" destOrd="0" parTransId="{301BC7AA-EFA1-C648-8375-926E4C0EF82E}" sibTransId="{88375A18-20B8-D541-9231-C7EAD5D23876}"/>
    <dgm:cxn modelId="{8EE816F9-B2DE-574F-88A6-654E3DF3F564}" srcId="{05DF2ED3-8EE3-2647-892D-82B1A5913919}" destId="{13A89185-184D-754C-A992-FA5185D4E897}" srcOrd="0" destOrd="0" parTransId="{F5C4C191-B296-C846-B631-7B66F04FB9C2}" sibTransId="{6E29FCD2-B31A-5B40-B652-9BD761423777}"/>
    <dgm:cxn modelId="{8E87BDF9-0385-6049-8BFF-886021D36B19}" type="presOf" srcId="{46ADFC94-93F2-4544-BE5E-385AAF8DD6D1}" destId="{D999BAC2-F59F-4F48-AECB-D1455A82B467}" srcOrd="0" destOrd="1" presId="urn:microsoft.com/office/officeart/2005/8/layout/hProcess6"/>
    <dgm:cxn modelId="{5078ADFC-BD76-904D-A110-C602F5D8AE37}" srcId="{647E805C-5E30-5349-9795-AE12A2E3B98F}" destId="{7658C34E-12FB-864D-85BD-B9E04FB17938}" srcOrd="0" destOrd="0" parTransId="{A29E94CC-6BA2-C347-804E-0F2316BBCF1E}" sibTransId="{212EA942-3253-F348-A53A-72AA36C48AE8}"/>
    <dgm:cxn modelId="{80AB8976-9C6F-B147-8D3E-AAE15A00FEE0}" type="presParOf" srcId="{BEFA7079-151B-8444-A47C-BB7FF849E51D}" destId="{B464A470-EE2D-304F-9911-924E46452135}" srcOrd="0" destOrd="0" presId="urn:microsoft.com/office/officeart/2005/8/layout/hProcess6"/>
    <dgm:cxn modelId="{A49FAE03-0AD4-2449-948F-B12AA8C7D294}" type="presParOf" srcId="{B464A470-EE2D-304F-9911-924E46452135}" destId="{9D00497F-20F7-6840-99E3-9196F2B11F6F}" srcOrd="0" destOrd="0" presId="urn:microsoft.com/office/officeart/2005/8/layout/hProcess6"/>
    <dgm:cxn modelId="{4ABE17F7-FD2E-3748-9530-EA4BE228D8FE}" type="presParOf" srcId="{B464A470-EE2D-304F-9911-924E46452135}" destId="{D999BAC2-F59F-4F48-AECB-D1455A82B467}" srcOrd="1" destOrd="0" presId="urn:microsoft.com/office/officeart/2005/8/layout/hProcess6"/>
    <dgm:cxn modelId="{AF5DFAC5-D1F0-3549-B7E9-26016800C07B}" type="presParOf" srcId="{B464A470-EE2D-304F-9911-924E46452135}" destId="{70B7A1A2-9CAF-5942-9977-5EB14AA77002}" srcOrd="2" destOrd="0" presId="urn:microsoft.com/office/officeart/2005/8/layout/hProcess6"/>
    <dgm:cxn modelId="{76F7FEFC-1C0D-B14E-855B-D8082506763F}" type="presParOf" srcId="{B464A470-EE2D-304F-9911-924E46452135}" destId="{E1071695-4681-0145-8B85-B4383CD64E78}" srcOrd="3" destOrd="0" presId="urn:microsoft.com/office/officeart/2005/8/layout/hProcess6"/>
    <dgm:cxn modelId="{937E6379-B2E2-3747-805E-57EA9461DCAF}" type="presParOf" srcId="{BEFA7079-151B-8444-A47C-BB7FF849E51D}" destId="{CF9B0DB8-6E6D-9A47-8EE6-2FC05D01DAF7}" srcOrd="1" destOrd="0" presId="urn:microsoft.com/office/officeart/2005/8/layout/hProcess6"/>
    <dgm:cxn modelId="{D351A5D8-B5CF-5B42-980C-5B0FFD61A4C6}" type="presParOf" srcId="{BEFA7079-151B-8444-A47C-BB7FF849E51D}" destId="{155B5ECD-268B-A047-A060-1D5DE2F0D6D6}" srcOrd="2" destOrd="0" presId="urn:microsoft.com/office/officeart/2005/8/layout/hProcess6"/>
    <dgm:cxn modelId="{3CED8B42-7D20-C048-8068-B9AB5DF5A67E}" type="presParOf" srcId="{155B5ECD-268B-A047-A060-1D5DE2F0D6D6}" destId="{BB3EAAFF-726F-A241-A514-9F67713396BA}" srcOrd="0" destOrd="0" presId="urn:microsoft.com/office/officeart/2005/8/layout/hProcess6"/>
    <dgm:cxn modelId="{B5D5AA9C-4E0D-E24A-8E94-B9C55DA4A576}" type="presParOf" srcId="{155B5ECD-268B-A047-A060-1D5DE2F0D6D6}" destId="{05D29B22-7B6F-474B-91B6-F97FEEABD068}" srcOrd="1" destOrd="0" presId="urn:microsoft.com/office/officeart/2005/8/layout/hProcess6"/>
    <dgm:cxn modelId="{F9BCF3FB-7F05-8C46-8C18-D4F5E82DE589}" type="presParOf" srcId="{155B5ECD-268B-A047-A060-1D5DE2F0D6D6}" destId="{62960CF0-5152-404A-9581-DA9C12E1E456}" srcOrd="2" destOrd="0" presId="urn:microsoft.com/office/officeart/2005/8/layout/hProcess6"/>
    <dgm:cxn modelId="{98256FB8-9061-4640-8C79-6254FE31FFFF}" type="presParOf" srcId="{155B5ECD-268B-A047-A060-1D5DE2F0D6D6}" destId="{ADDB0438-4BF6-B542-9F33-BE79428A5D38}" srcOrd="3" destOrd="0" presId="urn:microsoft.com/office/officeart/2005/8/layout/hProcess6"/>
    <dgm:cxn modelId="{526FF614-5F71-214E-93BE-6CB6C80DFB3D}" type="presParOf" srcId="{BEFA7079-151B-8444-A47C-BB7FF849E51D}" destId="{9AB7CC61-FE02-4543-9BEE-DE58BCA0D0AF}" srcOrd="3" destOrd="0" presId="urn:microsoft.com/office/officeart/2005/8/layout/hProcess6"/>
    <dgm:cxn modelId="{8589A65B-400D-0F4E-86BC-EAA248C45805}" type="presParOf" srcId="{BEFA7079-151B-8444-A47C-BB7FF849E51D}" destId="{2FC3549C-3A09-4E4F-A18B-412588A5B393}" srcOrd="4" destOrd="0" presId="urn:microsoft.com/office/officeart/2005/8/layout/hProcess6"/>
    <dgm:cxn modelId="{99BA3C77-1453-AE4A-83F4-F22F16FC1BFD}" type="presParOf" srcId="{2FC3549C-3A09-4E4F-A18B-412588A5B393}" destId="{70516E46-C203-044C-84A8-8F8D96893AF0}" srcOrd="0" destOrd="0" presId="urn:microsoft.com/office/officeart/2005/8/layout/hProcess6"/>
    <dgm:cxn modelId="{3654EE7D-E0B9-DB43-BBE0-8C636C8FDD61}" type="presParOf" srcId="{2FC3549C-3A09-4E4F-A18B-412588A5B393}" destId="{C2C1E72B-0885-6B49-94B6-9E33D662911B}" srcOrd="1" destOrd="0" presId="urn:microsoft.com/office/officeart/2005/8/layout/hProcess6"/>
    <dgm:cxn modelId="{3494524A-5483-914C-B912-8A5489805FA4}" type="presParOf" srcId="{2FC3549C-3A09-4E4F-A18B-412588A5B393}" destId="{DC95E864-3948-B345-BECD-64E59CBDD699}" srcOrd="2" destOrd="0" presId="urn:microsoft.com/office/officeart/2005/8/layout/hProcess6"/>
    <dgm:cxn modelId="{0FD3A101-49C3-1C4E-91C3-0939460264EF}" type="presParOf" srcId="{2FC3549C-3A09-4E4F-A18B-412588A5B393}" destId="{71C53167-7D39-2C45-99CF-5D01E5630DDA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EF57-DFCA-D74F-BC99-661BDB455757}">
      <dsp:nvSpPr>
        <dsp:cNvPr id="0" name=""/>
        <dsp:cNvSpPr/>
      </dsp:nvSpPr>
      <dsp:spPr>
        <a:xfrm>
          <a:off x="2361832" y="366"/>
          <a:ext cx="1619984" cy="1619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latin typeface="Arial" panose="020B0604020202020204" pitchFamily="34" charset="0"/>
              <a:cs typeface="Arial" panose="020B0604020202020204" pitchFamily="34" charset="0"/>
            </a:rPr>
            <a:t>belief in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2000" b="0" i="1" kern="1200" smtClean="0">
                  <a:latin typeface="Cambria Math" panose="02040503050406030204" pitchFamily="18" charset="0"/>
                  <a:cs typeface="Arial" panose="020B0604020202020204" pitchFamily="34" charset="0"/>
                </a:rPr>
                <m:t>𝑝</m:t>
              </m:r>
            </m:oMath>
          </a14:m>
          <a:r>
            <a:rPr lang="en-GB" sz="20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</a:p>
      </dsp:txBody>
      <dsp:txXfrm>
        <a:off x="2599073" y="237607"/>
        <a:ext cx="1145502" cy="1145502"/>
      </dsp:txXfrm>
    </dsp:sp>
    <dsp:sp modelId="{7B0EDD24-ECDD-DE45-828C-A2E694DD99E7}">
      <dsp:nvSpPr>
        <dsp:cNvPr id="0" name=""/>
        <dsp:cNvSpPr/>
      </dsp:nvSpPr>
      <dsp:spPr>
        <a:xfrm rot="3600000">
          <a:off x="3450083" y="1763503"/>
          <a:ext cx="648000" cy="179999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>
        <a:off x="3463583" y="1776120"/>
        <a:ext cx="594000" cy="107999"/>
      </dsp:txXfrm>
    </dsp:sp>
    <dsp:sp modelId="{B931015B-1CB7-FE4E-8264-3EB19D0EF3F5}">
      <dsp:nvSpPr>
        <dsp:cNvPr id="0" name=""/>
        <dsp:cNvSpPr/>
      </dsp:nvSpPr>
      <dsp:spPr>
        <a:xfrm>
          <a:off x="3578553" y="2107788"/>
          <a:ext cx="1619984" cy="1619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 xmlns:m="http://schemas.openxmlformats.org/officeDocument/2006/math">
              <m:r>
                <a:rPr lang="en-US" sz="2000" b="0" i="1" kern="1200" smtClean="0">
                  <a:latin typeface="Cambria Math" panose="02040503050406030204" pitchFamily="18" charset="0"/>
                  <a:cs typeface="Arial" panose="020B0604020202020204" pitchFamily="34" charset="0"/>
                </a:rPr>
                <m:t>𝑝</m:t>
              </m:r>
            </m:oMath>
          </a14:m>
          <a:r>
            <a:rPr lang="en-GB" sz="2000" kern="1200" dirty="0">
              <a:latin typeface="Arial" panose="020B0604020202020204" pitchFamily="34" charset="0"/>
              <a:cs typeface="Arial" panose="020B0604020202020204" pitchFamily="34" charset="0"/>
            </a:rPr>
            <a:t> unsettled</a:t>
          </a:r>
        </a:p>
      </dsp:txBody>
      <dsp:txXfrm>
        <a:off x="3815794" y="2345029"/>
        <a:ext cx="1145502" cy="1145502"/>
      </dsp:txXfrm>
    </dsp:sp>
    <dsp:sp modelId="{4A304E25-6A53-A349-A75B-D9F2CF10FDD7}">
      <dsp:nvSpPr>
        <dsp:cNvPr id="0" name=""/>
        <dsp:cNvSpPr/>
      </dsp:nvSpPr>
      <dsp:spPr>
        <a:xfrm rot="10800000">
          <a:off x="2860026" y="2827781"/>
          <a:ext cx="648000" cy="179999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 dirty="0"/>
        </a:p>
      </dsp:txBody>
      <dsp:txXfrm rot="10800000">
        <a:off x="2914026" y="2863781"/>
        <a:ext cx="594000" cy="107999"/>
      </dsp:txXfrm>
    </dsp:sp>
    <dsp:sp modelId="{82915631-A1D2-B14C-8EA2-CFF444ABA736}">
      <dsp:nvSpPr>
        <dsp:cNvPr id="0" name=""/>
        <dsp:cNvSpPr/>
      </dsp:nvSpPr>
      <dsp:spPr>
        <a:xfrm>
          <a:off x="1145111" y="2107788"/>
          <a:ext cx="1619984" cy="161998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 dirty="0">
              <a:latin typeface="Arial" panose="020B0604020202020204" pitchFamily="34" charset="0"/>
              <a:cs typeface="Arial" panose="020B0604020202020204" pitchFamily="34" charset="0"/>
            </a:rPr>
            <a:t>disbelief in </a:t>
          </a:r>
          <a14:m xmlns:a14="http://schemas.microsoft.com/office/drawing/2010/main">
            <m:oMath xmlns:m="http://schemas.openxmlformats.org/officeDocument/2006/math">
              <m:r>
                <a:rPr lang="en-US" sz="2000" b="0" i="1" kern="1200" smtClean="0">
                  <a:latin typeface="Cambria Math" panose="02040503050406030204" pitchFamily="18" charset="0"/>
                  <a:cs typeface="Arial" panose="020B0604020202020204" pitchFamily="34" charset="0"/>
                </a:rPr>
                <m:t>𝑝</m:t>
              </m:r>
            </m:oMath>
          </a14:m>
          <a:endParaRPr lang="en-GB" sz="20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382352" y="2345029"/>
        <a:ext cx="1145502" cy="1145502"/>
      </dsp:txXfrm>
    </dsp:sp>
    <dsp:sp modelId="{6023792B-8A61-144A-A6A5-867EB406A5D1}">
      <dsp:nvSpPr>
        <dsp:cNvPr id="0" name=""/>
        <dsp:cNvSpPr/>
      </dsp:nvSpPr>
      <dsp:spPr>
        <a:xfrm rot="18000000">
          <a:off x="2233362" y="1784637"/>
          <a:ext cx="648000" cy="179999"/>
        </a:xfrm>
        <a:prstGeom prst="rightArrow">
          <a:avLst>
            <a:gd name="adj1" fmla="val 60000"/>
            <a:gd name="adj2" fmla="val 50000"/>
          </a:avLst>
        </a:prstGeom>
        <a:solidFill>
          <a:srgbClr val="92D05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700" kern="1200"/>
        </a:p>
      </dsp:txBody>
      <dsp:txXfrm>
        <a:off x="2246862" y="1844020"/>
        <a:ext cx="594000" cy="10799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99BAC2-F59F-4F48-AECB-D1455A82B467}">
      <dsp:nvSpPr>
        <dsp:cNvPr id="0" name=""/>
        <dsp:cNvSpPr/>
      </dsp:nvSpPr>
      <dsp:spPr>
        <a:xfrm>
          <a:off x="592196" y="1681809"/>
          <a:ext cx="2350974" cy="2055047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Booth and </a:t>
          </a:r>
          <a:r>
            <a:rPr lang="en-GB" sz="1500" kern="1200" dirty="0" err="1">
              <a:latin typeface="Arial" panose="020B0604020202020204" pitchFamily="34" charset="0"/>
              <a:cs typeface="Arial" panose="020B0604020202020204" pitchFamily="34" charset="0"/>
            </a:rPr>
            <a:t>Nittka</a:t>
          </a:r>
          <a:endParaRPr lang="en-GB" sz="15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agent modelling, iterated revision</a:t>
          </a:r>
        </a:p>
      </dsp:txBody>
      <dsp:txXfrm>
        <a:off x="1179939" y="1990066"/>
        <a:ext cx="1146100" cy="1438533"/>
      </dsp:txXfrm>
    </dsp:sp>
    <dsp:sp modelId="{E1071695-4681-0145-8B85-B4383CD64E78}">
      <dsp:nvSpPr>
        <dsp:cNvPr id="0" name=""/>
        <dsp:cNvSpPr/>
      </dsp:nvSpPr>
      <dsp:spPr>
        <a:xfrm>
          <a:off x="4452" y="2121589"/>
          <a:ext cx="1175487" cy="11754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latin typeface="Arial" panose="020B0604020202020204" pitchFamily="34" charset="0"/>
              <a:cs typeface="Arial" panose="020B0604020202020204" pitchFamily="34" charset="0"/>
            </a:rPr>
            <a:t>2008</a:t>
          </a:r>
        </a:p>
      </dsp:txBody>
      <dsp:txXfrm>
        <a:off x="176598" y="2293735"/>
        <a:ext cx="831195" cy="831195"/>
      </dsp:txXfrm>
    </dsp:sp>
    <dsp:sp modelId="{05D29B22-7B6F-474B-91B6-F97FEEABD068}">
      <dsp:nvSpPr>
        <dsp:cNvPr id="0" name=""/>
        <dsp:cNvSpPr/>
      </dsp:nvSpPr>
      <dsp:spPr>
        <a:xfrm>
          <a:off x="3677849" y="1681809"/>
          <a:ext cx="2350974" cy="2055047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 err="1">
              <a:latin typeface="Arial" panose="020B0604020202020204" pitchFamily="34" charset="0"/>
              <a:cs typeface="Arial" panose="020B0604020202020204" pitchFamily="34" charset="0"/>
            </a:rPr>
            <a:t>Riesterer</a:t>
          </a: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 et al.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individual syllogistic reasoning</a:t>
          </a:r>
        </a:p>
      </dsp:txBody>
      <dsp:txXfrm>
        <a:off x="4265593" y="1990066"/>
        <a:ext cx="1146100" cy="1438533"/>
      </dsp:txXfrm>
    </dsp:sp>
    <dsp:sp modelId="{ADDB0438-4BF6-B542-9F33-BE79428A5D38}">
      <dsp:nvSpPr>
        <dsp:cNvPr id="0" name=""/>
        <dsp:cNvSpPr/>
      </dsp:nvSpPr>
      <dsp:spPr>
        <a:xfrm>
          <a:off x="3090106" y="2121589"/>
          <a:ext cx="1175487" cy="11754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latin typeface="Arial" panose="020B0604020202020204" pitchFamily="34" charset="0"/>
              <a:cs typeface="Arial" panose="020B0604020202020204" pitchFamily="34" charset="0"/>
            </a:rPr>
            <a:t>2019</a:t>
          </a:r>
        </a:p>
      </dsp:txBody>
      <dsp:txXfrm>
        <a:off x="3262252" y="2293735"/>
        <a:ext cx="831195" cy="831195"/>
      </dsp:txXfrm>
    </dsp:sp>
    <dsp:sp modelId="{C2C1E72B-0885-6B49-94B6-9E33D662911B}">
      <dsp:nvSpPr>
        <dsp:cNvPr id="0" name=""/>
        <dsp:cNvSpPr/>
      </dsp:nvSpPr>
      <dsp:spPr>
        <a:xfrm>
          <a:off x="6763503" y="1681809"/>
          <a:ext cx="2350974" cy="2055047"/>
        </a:xfrm>
        <a:prstGeom prst="rightArrow">
          <a:avLst>
            <a:gd name="adj1" fmla="val 70000"/>
            <a:gd name="adj2" fmla="val 5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9525" rIns="19050" bIns="95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 err="1">
              <a:latin typeface="Arial" panose="020B0604020202020204" pitchFamily="34" charset="0"/>
              <a:cs typeface="Arial" panose="020B0604020202020204" pitchFamily="34" charset="0"/>
            </a:rPr>
            <a:t>Todorovikj</a:t>
          </a: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 and </a:t>
          </a:r>
          <a:r>
            <a:rPr lang="en-GB" sz="1500" kern="1200" dirty="0" err="1">
              <a:latin typeface="Arial" panose="020B0604020202020204" pitchFamily="34" charset="0"/>
              <a:cs typeface="Arial" panose="020B0604020202020204" pitchFamily="34" charset="0"/>
            </a:rPr>
            <a:t>Ragni</a:t>
          </a:r>
          <a:endParaRPr lang="en-GB" sz="15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500" kern="1200" dirty="0">
              <a:latin typeface="Arial" panose="020B0604020202020204" pitchFamily="34" charset="0"/>
              <a:cs typeface="Arial" panose="020B0604020202020204" pitchFamily="34" charset="0"/>
            </a:rPr>
            <a:t>individual conditional reasoning</a:t>
          </a:r>
        </a:p>
      </dsp:txBody>
      <dsp:txXfrm>
        <a:off x="7351246" y="1990066"/>
        <a:ext cx="1146100" cy="1438533"/>
      </dsp:txXfrm>
    </dsp:sp>
    <dsp:sp modelId="{71C53167-7D39-2C45-99CF-5D01E5630DDA}">
      <dsp:nvSpPr>
        <dsp:cNvPr id="0" name=""/>
        <dsp:cNvSpPr/>
      </dsp:nvSpPr>
      <dsp:spPr>
        <a:xfrm>
          <a:off x="6175759" y="2121589"/>
          <a:ext cx="1175487" cy="1175487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800" kern="1200" dirty="0">
              <a:latin typeface="Arial" panose="020B0604020202020204" pitchFamily="34" charset="0"/>
              <a:cs typeface="Arial" panose="020B0604020202020204" pitchFamily="34" charset="0"/>
            </a:rPr>
            <a:t>2021</a:t>
          </a:r>
        </a:p>
      </dsp:txBody>
      <dsp:txXfrm>
        <a:off x="6347905" y="2293735"/>
        <a:ext cx="831195" cy="831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1D9D9-878B-B845-95ED-4CEA13C29DF9}" type="datetimeFigureOut">
              <a:rPr lang="en-US" smtClean="0"/>
              <a:t>1/28/24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3BFFF-7CC0-6742-925F-421D329B5F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92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9926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9DEE88-411E-F8FB-2848-02EC9DBBD5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81FC27-363E-BB45-A2E0-66105EB87A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D882D-F4FC-E0FB-4DA3-A18D5396C9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EFE19-03AA-9356-0852-42D2E4FA66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249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20583F-8FA5-0B57-AEF1-D3BABC9C2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140EBA3-67DF-04B9-4E76-61D3C1180D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108F0F-23EC-A6CE-3499-08FCFD481C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25AE5B-93D3-2860-1F92-095784E337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2363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4DD14-12BB-E55D-89D1-0D871DF92A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E5BAAF-69B3-616A-7395-260B89F3DA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5935DA-D70F-C4C3-FC61-A6769F2003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F88C23-6B55-4393-709E-0852ED0A54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188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2292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45E5EB-EF1E-12AB-FD9B-9CDB5E2D75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F04B234-86F7-E01E-8442-CEB1F5C420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F548424-0412-31B8-0673-A81A76ADCA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FCFF03-AC8A-53FD-E17F-A8BCCE22E2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787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8E4522-4C34-58DF-0DE7-8CBD93C69A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F51E60-A22B-6E63-0D08-D8D8C2C421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A88F16-DC1E-BB9E-E0BB-96E043FD7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CB6BB4-F421-1D2C-6750-827994B3A2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086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01B61A-CBD0-C758-B8B3-E19A9B657C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1D3229F-E130-82E6-479C-E80D94883E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19BB8B-1D2E-3596-84A7-6FE4CD4BBD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2DB1FB-14BE-24C9-F800-BF6B937E53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617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9CBD4-ED9F-0C36-3C12-9C6EDE29D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4BE245-D35F-CA07-6B2F-2F02935FBF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387875-C959-67A6-7EB9-62D7B17A02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DA143D-8018-E60B-76CA-B369B8B780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1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027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53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D750E-FFE4-8F6D-A374-CD2688239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80E477-4989-A83C-1AA7-34B8AE2B98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9C24D89-ABE4-DB2C-5757-802EBAA701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80A5CD-58B2-5724-E63C-E06C112873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062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46375C-2896-E313-CC37-13C88E0AC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D8FDCF-EC61-BD64-4F32-B62548419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457CE27-4F67-AECD-E8CB-6787CDFF39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71AD34-930F-8A2B-4A2A-3334A3F0F8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031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11355-5207-6C8A-0AC8-EC42879EE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12FF4C1-B6E2-5241-0FBC-F7AB010420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23E6B5B-F005-DCD5-8E46-EF722D6B6C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8F450A-7CE1-9A48-49EB-52F32B52E7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66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B0160-9EC9-7DB1-8034-0476C9DC4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DF60E40-CB9F-4E85-2E4B-9F757D59E5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0961917-4B57-57DA-2F94-80AA8367BD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B185F6-F505-0920-28D5-D2183672CA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260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D95A9-81AC-0DBB-6137-696F3F7AF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ADC50E-668A-A6A1-1788-BFB47208B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38F211-5A19-CC47-404E-85D29F094B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B5DB82-6FAA-22BF-4C90-E3EC501F88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8026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5391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3568C-6A73-3C03-DF38-926B02345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3675065-9B02-AC0D-2A54-7589B74F78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D0DF6BE-8843-D276-C0C6-892C0287BF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AD95AC-907B-37E8-44D2-8BD2A351BC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333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39714-0C10-9FB9-A302-8BCAAAA6B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90023C-2247-D25B-54D6-A38E08AE8C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86FD154-A83F-D132-9CB9-1BB5587397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3DE9DD-2512-719B-942F-6E90E7769A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43BFFF-7CC0-6742-925F-421D329B5F6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382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BAC0C-B867-8719-B8B0-C163BF266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E862F4-E52E-1DBC-F6E5-FA79F76D70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68508-F0BA-4837-F775-ECE3CCE2B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3C8965-268C-39F7-84C5-AB8060DD1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B581F5-750C-3852-8652-1A37B5A37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5493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A9E1F-1D45-8999-1E01-96FCF9529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593DDF-E636-0734-4FFE-4EB68C6598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9829D-07D4-F4B0-B935-35F14DD5A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AE4EE-56B4-88F8-20EA-46CCB6169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E0B41-2C15-B344-704D-18310DBC6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09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B395BE-AB3E-D5CD-9CB9-A008EA6D77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87D142-47C7-D63B-6DA7-BE35EA238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27C685-2A63-3944-6581-0CBD5DC7EF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68789-274F-5A9E-3491-5DAE408CF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069199-D5FD-792A-4E20-AA99EB32D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351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32E05-EA5B-3FB8-A102-802603D00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0319D5-D4EC-1001-B072-CA980572D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BF81F5-A029-EA35-A741-54D17C915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5F3A7-021F-49DA-E31E-1BE10F70A9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A6DF20-9AFA-B46D-DF21-683402C96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606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93D08-73BC-AD30-DCD3-A05BADF3D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51D5E2-80F7-8B1E-FE18-494291D69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FD6F7-A167-903B-4A3B-39468C712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2D84E1-1AD6-3E58-311E-A6DECE5F2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E646B7-456D-823D-B15F-D4E005B27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398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0BDA4-7B42-EDB5-04BC-9116C76EF4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2D399-2338-DA5F-9276-A372EC3C38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2A87BD-797E-E40F-D9EE-F763C15FA6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1892BA-0F90-10B8-1F5C-E74B2F6B7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D8E889-8DCC-B220-5EF7-3D1A5F7CD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ABC34D-CE55-C9A1-0141-796880BAC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695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B5122-6728-65A3-2CCD-E0FDA9209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E7DBB-0307-2963-3EBB-D780F86262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19B9D2-D728-60DC-B1AF-3F53B80693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6FCEA8-7F49-D4EC-DF99-BE815D1B88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475F22-0526-CDDE-DA7F-74CD30AD36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54CDD65-C250-C702-C614-92034067E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9F0996-456D-2F9B-8A47-D99CE46F3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875019-A7AB-FF77-EA5F-9F6AA8E2B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103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16AE0-4F7A-44E8-CA7F-AC2A3D4AC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D3B811-335E-9368-0F6B-9816C814B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3E81EF-FD9C-99FF-F84D-EB00F8851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900FEB-606A-4F3E-5862-820842CC5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656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E27D79-D068-BA52-2D60-9632659CD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8D044-D142-78A9-D03B-EF15F511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8B2797-B809-73A1-A172-DBCFE08F4F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876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29E68-B6E0-3988-825A-FB4D08C5A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BDE1D-1B29-7A7B-83B8-8E317F8D6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E17706-B1B5-204E-8C93-DC2D6902E1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151267-E97B-6CCA-4DDF-709D1EB720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4F6BB5-727B-48AC-5B6D-6384F1155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01EDAB-6662-AC44-1F00-75A3758C4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121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A6042-994D-F683-85AA-0868722C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8EDBD0-3B43-A743-A989-F217F3E8C7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E28B26-AD73-7701-860A-1403343FB9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14A8FF-1253-1F0E-7B86-6D1F0594C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9F67EC-0777-5233-05E9-4A5D9A984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E09669-D6BB-29A8-1E65-05C5AF393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309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2D9FD2-C9EA-BA41-10E9-2F579A77A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5ED72E-9DCC-76C0-2EED-4D36ABC334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78DA00-9298-789E-599B-90A1D34CB8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C1FB35-3544-AE40-9C64-726871F62B11}" type="datetimeFigureOut">
              <a:rPr lang="en-US" smtClean="0"/>
              <a:t>1/28/24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D74EE7-A4C5-40F3-D223-A9FE270A0E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5FA3A-8D61-FAA4-A2A5-0A7BB6B02C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AA3CC0-4C98-FC4E-9CA5-37204C97C2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69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0.png"/><Relationship Id="rId4" Type="http://schemas.openxmlformats.org/officeDocument/2006/relationships/image" Target="../media/image1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deltheory.org/models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deltheory.org/models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ckbaker@uwc.ac.za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laykbaker.wordpress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dl.acm.org/cc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5" Type="http://schemas.openxmlformats.org/officeDocument/2006/relationships/image" Target="../media/image15.png"/><Relationship Id="rId10" Type="http://schemas.openxmlformats.org/officeDocument/2006/relationships/diagramQuickStyle" Target="../diagrams/quickStyle1.xml"/><Relationship Id="rId19" Type="http://schemas.openxmlformats.org/officeDocument/2006/relationships/image" Target="../media/image9.png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0.png"/><Relationship Id="rId4" Type="http://schemas.openxmlformats.org/officeDocument/2006/relationships/image" Target="../media/image1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612910-3F70-7B7B-8F0D-F7D15E99C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FA048-E932-3EE5-9447-3161C36C4BE9}"/>
              </a:ext>
            </a:extLst>
          </p:cNvPr>
          <p:cNvSpPr txBox="1">
            <a:spLocks/>
          </p:cNvSpPr>
          <p:nvPr/>
        </p:nvSpPr>
        <p:spPr>
          <a:xfrm>
            <a:off x="1256211" y="917978"/>
            <a:ext cx="9679576" cy="122966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097969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 Investigation of How Individuals Revise Their Beliefs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706656-47B8-B636-10ED-38E6048718B5}"/>
              </a:ext>
            </a:extLst>
          </p:cNvPr>
          <p:cNvSpPr txBox="1">
            <a:spLocks/>
          </p:cNvSpPr>
          <p:nvPr/>
        </p:nvSpPr>
        <p:spPr>
          <a:xfrm>
            <a:off x="1620664" y="2582146"/>
            <a:ext cx="9144000" cy="335787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dirty="0">
                <a:latin typeface="Helvetica" pitchFamily="2" charset="0"/>
              </a:rPr>
              <a:t>Clayton Baker</a:t>
            </a:r>
          </a:p>
          <a:p>
            <a:pPr marL="0" indent="0" algn="ctr">
              <a:buNone/>
            </a:pPr>
            <a:endParaRPr lang="en-US" sz="1500" dirty="0">
              <a:latin typeface="Helvetica" pitchFamily="2" charset="0"/>
            </a:endParaRPr>
          </a:p>
          <a:p>
            <a:pPr marL="0" indent="0" algn="ctr">
              <a:buNone/>
            </a:pPr>
            <a:r>
              <a:rPr lang="en-US" sz="2000" dirty="0">
                <a:latin typeface="Helvetica" pitchFamily="2" charset="0"/>
              </a:rPr>
              <a:t>PhD candidate</a:t>
            </a:r>
          </a:p>
          <a:p>
            <a:pPr marL="0" indent="0" algn="ctr">
              <a:buNone/>
            </a:pPr>
            <a:endParaRPr lang="en-US" sz="1700" dirty="0">
              <a:latin typeface="Helvetica" pitchFamily="2" charset="0"/>
            </a:endParaRPr>
          </a:p>
          <a:p>
            <a:pPr marL="0" indent="0" algn="ctr">
              <a:buNone/>
            </a:pPr>
            <a:r>
              <a:rPr lang="en-US" sz="1600" dirty="0">
                <a:latin typeface="Helvetica" pitchFamily="2" charset="0"/>
              </a:rPr>
              <a:t>Supervisors: Prof. Thomas Meyer and Prof. Marco </a:t>
            </a:r>
            <a:r>
              <a:rPr lang="en-US" sz="1600" dirty="0" err="1">
                <a:latin typeface="Helvetica" pitchFamily="2" charset="0"/>
              </a:rPr>
              <a:t>Ragni</a:t>
            </a:r>
            <a:endParaRPr lang="en-US" sz="1600" dirty="0">
              <a:latin typeface="Helvetica" pitchFamily="2" charset="0"/>
            </a:endParaRPr>
          </a:p>
          <a:p>
            <a:pPr marL="0" indent="0" algn="ctr">
              <a:buNone/>
            </a:pPr>
            <a:r>
              <a:rPr lang="en-US" sz="1600" dirty="0">
                <a:latin typeface="Helvetica" pitchFamily="2" charset="0"/>
              </a:rPr>
              <a:t>Department of Computer Science</a:t>
            </a:r>
          </a:p>
          <a:p>
            <a:pPr marL="0" indent="0" algn="ctr">
              <a:buNone/>
            </a:pPr>
            <a:r>
              <a:rPr lang="en-US" sz="1600" dirty="0">
                <a:latin typeface="Helvetica" pitchFamily="2" charset="0"/>
              </a:rPr>
              <a:t> University of the Western Cape and University of Cape Town, South Africa </a:t>
            </a:r>
          </a:p>
        </p:txBody>
      </p:sp>
      <p:pic>
        <p:nvPicPr>
          <p:cNvPr id="29" name="Picture 28" descr="A logo with colorful letters&#10;&#10;Description automatically generated with medium confidence">
            <a:extLst>
              <a:ext uri="{FF2B5EF4-FFF2-40B4-BE49-F238E27FC236}">
                <a16:creationId xmlns:a16="http://schemas.microsoft.com/office/drawing/2014/main" id="{A2926FD1-5F6E-9B37-1110-0E8B83903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0191" y="5644856"/>
            <a:ext cx="4891617" cy="1022129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5871470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FF138-6E28-284E-9D93-2719F8C1A7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82341-3B15-98AB-3AA9-C2886B033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AGM belief revision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B09B53-3DEB-9CF6-B5A3-0486D83580DF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Drawbacks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forces a revision operator to be too conservative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discards all information about the old belief set if revising with an inconsistent formula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does not consider dynamic situations (out of scope for this work)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95BEDA8-DB5A-7651-2353-DFCC96DACE19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10 / 20                                                                                                  29 January 2024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8862E9-9553-83C8-FBF8-0B4513095B11}"/>
              </a:ext>
            </a:extLst>
          </p:cNvPr>
          <p:cNvSpPr txBox="1"/>
          <p:nvPr/>
        </p:nvSpPr>
        <p:spPr>
          <a:xfrm>
            <a:off x="80010" y="627876"/>
            <a:ext cx="4724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Alchourrón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Gärdenfors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Makinson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1985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EDBD167-7EE7-2D08-58D6-B2F823C17804}"/>
              </a:ext>
            </a:extLst>
          </p:cNvPr>
          <p:cNvGrpSpPr/>
          <p:nvPr/>
        </p:nvGrpSpPr>
        <p:grpSpPr>
          <a:xfrm>
            <a:off x="4227615" y="2751732"/>
            <a:ext cx="4337191" cy="1925024"/>
            <a:chOff x="4156363" y="2469465"/>
            <a:chExt cx="4337191" cy="1925024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29937E3-6C3E-6665-DF75-4CA31CF7CB9D}"/>
                </a:ext>
              </a:extLst>
            </p:cNvPr>
            <p:cNvSpPr/>
            <p:nvPr/>
          </p:nvSpPr>
          <p:spPr>
            <a:xfrm>
              <a:off x="5454732" y="3658219"/>
              <a:ext cx="1282535" cy="73627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09796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TextBox 16">
                  <a:extLst>
                    <a:ext uri="{FF2B5EF4-FFF2-40B4-BE49-F238E27FC236}">
                      <a16:creationId xmlns:a16="http://schemas.microsoft.com/office/drawing/2014/main" id="{05D662D9-4D66-132E-8DEF-40691477706D}"/>
                    </a:ext>
                  </a:extLst>
                </p:cNvPr>
                <p:cNvSpPr txBox="1"/>
                <p:nvPr/>
              </p:nvSpPr>
              <p:spPr>
                <a:xfrm>
                  <a:off x="4156363" y="3829813"/>
                  <a:ext cx="4064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B86C59C-9802-A3B8-EA29-47600FB9BC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363" y="3829813"/>
                  <a:ext cx="406458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AFEA7101-5128-0FCD-23D5-EC2D8C2CA191}"/>
                    </a:ext>
                  </a:extLst>
                </p:cNvPr>
                <p:cNvSpPr txBox="1"/>
                <p:nvPr/>
              </p:nvSpPr>
              <p:spPr>
                <a:xfrm>
                  <a:off x="5713020" y="2469465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6DF83C6-D464-AF59-D5CA-DD80B99341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13020" y="2469465"/>
                  <a:ext cx="809501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E50A2967-79BD-337C-CD69-395D803FD858}"/>
                    </a:ext>
                  </a:extLst>
                </p:cNvPr>
                <p:cNvSpPr txBox="1"/>
                <p:nvPr/>
              </p:nvSpPr>
              <p:spPr>
                <a:xfrm>
                  <a:off x="7684053" y="3842166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B339ED4-6C34-7F69-1329-0BB4C16E15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84053" y="3842166"/>
                  <a:ext cx="80950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00193AA6-5940-A10B-1CB7-54EDE47A523D}"/>
                    </a:ext>
                  </a:extLst>
                </p:cNvPr>
                <p:cNvSpPr txBox="1"/>
                <p:nvPr/>
              </p:nvSpPr>
              <p:spPr>
                <a:xfrm>
                  <a:off x="5691248" y="3789996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9FB8C3F-4FDB-2371-1FD5-F9E59D4225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1248" y="3789996"/>
                  <a:ext cx="809501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483AD309-E19F-C47C-3DC5-B1472E662564}"/>
                </a:ext>
              </a:extLst>
            </p:cNvPr>
            <p:cNvCxnSpPr/>
            <p:nvPr/>
          </p:nvCxnSpPr>
          <p:spPr>
            <a:xfrm>
              <a:off x="4667003" y="4026354"/>
              <a:ext cx="581891" cy="0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17E2C9A3-2D36-D623-04BD-26A1F199E9F9}"/>
                </a:ext>
              </a:extLst>
            </p:cNvPr>
            <p:cNvCxnSpPr/>
            <p:nvPr/>
          </p:nvCxnSpPr>
          <p:spPr>
            <a:xfrm>
              <a:off x="7004463" y="4026354"/>
              <a:ext cx="581891" cy="0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5DA1CA7C-24E8-EE80-0D90-046E2FA0AC3C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8" y="2904685"/>
              <a:ext cx="0" cy="533009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516666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486C5-3154-EEF4-0D32-6B5D270DD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1F0E9-5F7E-6483-F808-6627BB285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AGM belief revision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C29C3A-B1C2-9579-46C2-FAEF3B6E7EFB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11 / 20                                                                                                  29 January 2024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214106-4B6B-F2C2-A4C1-126235FD63AC}"/>
              </a:ext>
            </a:extLst>
          </p:cNvPr>
          <p:cNvSpPr txBox="1"/>
          <p:nvPr/>
        </p:nvSpPr>
        <p:spPr>
          <a:xfrm>
            <a:off x="80010" y="627876"/>
            <a:ext cx="4724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Alchourrón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Gärdenfors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Makinson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1985</a:t>
            </a:r>
          </a:p>
        </p:txBody>
      </p:sp>
      <p:pic>
        <p:nvPicPr>
          <p:cNvPr id="16" name="Picture 15" descr="A math equations on a white background&#10;&#10;Description automatically generated">
            <a:extLst>
              <a:ext uri="{FF2B5EF4-FFF2-40B4-BE49-F238E27FC236}">
                <a16:creationId xmlns:a16="http://schemas.microsoft.com/office/drawing/2014/main" id="{7620FB64-D370-33F3-A5F2-D4EA82170F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830"/>
          <a:stretch/>
        </p:blipFill>
        <p:spPr>
          <a:xfrm>
            <a:off x="1840731" y="1908958"/>
            <a:ext cx="8510538" cy="304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65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F542CC-222E-5008-40BB-0BF9498D83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2B4F8-CB7B-19E6-1E44-66A3FE9EF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KM belief revision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DEDBE75-EDEB-F44F-DAB9-E07EE7B6050E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supposes a belief base, a set of formulae, not deductively closed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uses possible worlds semantics (a pre-order amongst models) to model belief revision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satisfies the AGM postulates lifted to this setting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leaves the original belief base unchanged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F5A7A01-3E83-3285-2862-3450616D70C3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12 / 20                                                                                                  29 January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AABA7-68F5-E949-931D-FDF8492567AA}"/>
              </a:ext>
            </a:extLst>
          </p:cNvPr>
          <p:cNvSpPr txBox="1"/>
          <p:nvPr/>
        </p:nvSpPr>
        <p:spPr>
          <a:xfrm>
            <a:off x="80010" y="627876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Katsuno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Mendelzon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1991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284BDC4-7959-3BB2-519D-4EEECA1D6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410968"/>
              </p:ext>
            </p:extLst>
          </p:nvPr>
        </p:nvGraphicFramePr>
        <p:xfrm>
          <a:off x="1951990" y="3201609"/>
          <a:ext cx="144174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1748">
                  <a:extLst>
                    <a:ext uri="{9D8B030D-6E8A-4147-A177-3AD203B41FA5}">
                      <a16:colId xmlns:a16="http://schemas.microsoft.com/office/drawing/2014/main" val="1191554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533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31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07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15722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43E8C50-3BFB-5CA9-D143-E9B37E2DBF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389894"/>
              </p:ext>
            </p:extLst>
          </p:nvPr>
        </p:nvGraphicFramePr>
        <p:xfrm>
          <a:off x="5199992" y="3201609"/>
          <a:ext cx="144174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1748">
                  <a:extLst>
                    <a:ext uri="{9D8B030D-6E8A-4147-A177-3AD203B41FA5}">
                      <a16:colId xmlns:a16="http://schemas.microsoft.com/office/drawing/2014/main" val="1191554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75333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831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07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1572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2AB9BB7-4339-645E-831C-1A5DF359DE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121531"/>
              </p:ext>
            </p:extLst>
          </p:nvPr>
        </p:nvGraphicFramePr>
        <p:xfrm>
          <a:off x="7117783" y="3594781"/>
          <a:ext cx="1441748" cy="110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874">
                  <a:extLst>
                    <a:ext uri="{9D8B030D-6E8A-4147-A177-3AD203B41FA5}">
                      <a16:colId xmlns:a16="http://schemas.microsoft.com/office/drawing/2014/main" val="1191554459"/>
                    </a:ext>
                  </a:extLst>
                </a:gridCol>
                <a:gridCol w="720874">
                  <a:extLst>
                    <a:ext uri="{9D8B030D-6E8A-4147-A177-3AD203B41FA5}">
                      <a16:colId xmlns:a16="http://schemas.microsoft.com/office/drawing/2014/main" val="1525895806"/>
                    </a:ext>
                  </a:extLst>
                </a:gridCol>
              </a:tblGrid>
              <a:tr h="338919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3164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071426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15722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62A5850-468D-AF0E-0332-27E531FAF4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7532403"/>
              </p:ext>
            </p:extLst>
          </p:nvPr>
        </p:nvGraphicFramePr>
        <p:xfrm>
          <a:off x="9035575" y="4314129"/>
          <a:ext cx="1441748" cy="370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437">
                  <a:extLst>
                    <a:ext uri="{9D8B030D-6E8A-4147-A177-3AD203B41FA5}">
                      <a16:colId xmlns:a16="http://schemas.microsoft.com/office/drawing/2014/main" val="1191554459"/>
                    </a:ext>
                  </a:extLst>
                </a:gridCol>
                <a:gridCol w="360437">
                  <a:extLst>
                    <a:ext uri="{9D8B030D-6E8A-4147-A177-3AD203B41FA5}">
                      <a16:colId xmlns:a16="http://schemas.microsoft.com/office/drawing/2014/main" val="1525895806"/>
                    </a:ext>
                  </a:extLst>
                </a:gridCol>
                <a:gridCol w="360437">
                  <a:extLst>
                    <a:ext uri="{9D8B030D-6E8A-4147-A177-3AD203B41FA5}">
                      <a16:colId xmlns:a16="http://schemas.microsoft.com/office/drawing/2014/main" val="3202209760"/>
                    </a:ext>
                  </a:extLst>
                </a:gridCol>
                <a:gridCol w="360437">
                  <a:extLst>
                    <a:ext uri="{9D8B030D-6E8A-4147-A177-3AD203B41FA5}">
                      <a16:colId xmlns:a16="http://schemas.microsoft.com/office/drawing/2014/main" val="35077911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411572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024DD6A-CBC5-63BD-2899-365A64FF82BA}"/>
                  </a:ext>
                </a:extLst>
              </p:cNvPr>
              <p:cNvSpPr txBox="1"/>
              <p:nvPr/>
            </p:nvSpPr>
            <p:spPr>
              <a:xfrm>
                <a:off x="2469635" y="4714448"/>
                <a:ext cx="40645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024DD6A-CBC5-63BD-2899-365A64FF8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635" y="4714448"/>
                <a:ext cx="406458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E2DD1CA-8C56-E6D9-D114-52D9DC74219F}"/>
                  </a:ext>
                </a:extLst>
              </p:cNvPr>
              <p:cNvSpPr txBox="1"/>
              <p:nvPr/>
            </p:nvSpPr>
            <p:spPr>
              <a:xfrm>
                <a:off x="5537812" y="4726267"/>
                <a:ext cx="766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E2DD1CA-8C56-E6D9-D114-52D9DC7421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7812" y="4726267"/>
                <a:ext cx="766107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14102FC-F54B-C561-2A3D-DE9383F043FA}"/>
                  </a:ext>
                </a:extLst>
              </p:cNvPr>
              <p:cNvSpPr txBox="1"/>
              <p:nvPr/>
            </p:nvSpPr>
            <p:spPr>
              <a:xfrm>
                <a:off x="7372476" y="4713863"/>
                <a:ext cx="766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14102FC-F54B-C561-2A3D-DE9383F04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2476" y="4713863"/>
                <a:ext cx="76610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C4427-DD56-4728-715C-52F293893116}"/>
                  </a:ext>
                </a:extLst>
              </p:cNvPr>
              <p:cNvSpPr txBox="1"/>
              <p:nvPr/>
            </p:nvSpPr>
            <p:spPr>
              <a:xfrm>
                <a:off x="9373395" y="4714448"/>
                <a:ext cx="76610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𝛼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1AC4427-DD56-4728-715C-52F2938931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73395" y="4714448"/>
                <a:ext cx="76610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7B2C3CA-BD52-C416-D6D9-B25537463A37}"/>
              </a:ext>
            </a:extLst>
          </p:cNvPr>
          <p:cNvCxnSpPr>
            <a:cxnSpLocks/>
          </p:cNvCxnSpPr>
          <p:nvPr/>
        </p:nvCxnSpPr>
        <p:spPr>
          <a:xfrm>
            <a:off x="4251365" y="3081799"/>
            <a:ext cx="0" cy="1816730"/>
          </a:xfrm>
          <a:prstGeom prst="line">
            <a:avLst/>
          </a:prstGeom>
          <a:ln w="12700"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90898B2-C46B-20D8-DC70-1452EF220617}"/>
              </a:ext>
            </a:extLst>
          </p:cNvPr>
          <p:cNvSpPr txBox="1"/>
          <p:nvPr/>
        </p:nvSpPr>
        <p:spPr>
          <a:xfrm>
            <a:off x="10802994" y="4652729"/>
            <a:ext cx="901397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77AFD97-5A70-4B49-6852-C7FC33FF9EED}"/>
              </a:ext>
            </a:extLst>
          </p:cNvPr>
          <p:cNvCxnSpPr>
            <a:cxnSpLocks/>
          </p:cNvCxnSpPr>
          <p:nvPr/>
        </p:nvCxnSpPr>
        <p:spPr>
          <a:xfrm>
            <a:off x="6873832" y="3094203"/>
            <a:ext cx="0" cy="181673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8A59FED-457A-1C2D-1734-E3F1421299AE}"/>
              </a:ext>
            </a:extLst>
          </p:cNvPr>
          <p:cNvCxnSpPr>
            <a:cxnSpLocks/>
          </p:cNvCxnSpPr>
          <p:nvPr/>
        </p:nvCxnSpPr>
        <p:spPr>
          <a:xfrm>
            <a:off x="8807533" y="3094203"/>
            <a:ext cx="0" cy="181673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91F8A2D-4DA8-B0FE-86A4-2037A2EA7ED8}"/>
              </a:ext>
            </a:extLst>
          </p:cNvPr>
          <p:cNvCxnSpPr>
            <a:cxnSpLocks/>
          </p:cNvCxnSpPr>
          <p:nvPr/>
        </p:nvCxnSpPr>
        <p:spPr>
          <a:xfrm>
            <a:off x="10707584" y="3094203"/>
            <a:ext cx="0" cy="1816730"/>
          </a:xfrm>
          <a:prstGeom prst="line">
            <a:avLst/>
          </a:prstGeom>
          <a:ln w="12700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1972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9E91E-DA4C-C7FF-3B5B-DF6515CB4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D440C-F123-8B12-19E8-D934A455E1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KM belief revision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E18D6FE-4AFA-01ED-60DF-4A53F2AACDD3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13 / 20                                                                                                  29 January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33449F-3948-8712-C542-EE3102ACF8B6}"/>
              </a:ext>
            </a:extLst>
          </p:cNvPr>
          <p:cNvSpPr txBox="1"/>
          <p:nvPr/>
        </p:nvSpPr>
        <p:spPr>
          <a:xfrm>
            <a:off x="80010" y="627876"/>
            <a:ext cx="3313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Katsuno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Mendelzon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1991</a:t>
            </a:r>
          </a:p>
        </p:txBody>
      </p:sp>
      <p:pic>
        <p:nvPicPr>
          <p:cNvPr id="5" name="Picture 4" descr="A math equations on a white background&#10;&#10;Description automatically generated">
            <a:extLst>
              <a:ext uri="{FF2B5EF4-FFF2-40B4-BE49-F238E27FC236}">
                <a16:creationId xmlns:a16="http://schemas.microsoft.com/office/drawing/2014/main" id="{5D97F54D-2383-F89D-A6C0-127F7C3F8E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0839" y="1688027"/>
            <a:ext cx="7290322" cy="348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8097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0F0EC-D661-676B-7E5F-912014AE3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A1442FF-36D6-BA35-C4D9-2A859FFE8EF6}"/>
              </a:ext>
            </a:extLst>
          </p:cNvPr>
          <p:cNvSpPr txBox="1">
            <a:spLocks/>
          </p:cNvSpPr>
          <p:nvPr/>
        </p:nvSpPr>
        <p:spPr>
          <a:xfrm>
            <a:off x="717124" y="3429000"/>
            <a:ext cx="10757747" cy="1398528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Do Humans Find Postulates of Belief Change Plausible? 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[Journal of Applied Logic, 2023]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97A513B-CDC2-4ECE-1AD9-65F3F40981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102359" y="1441725"/>
            <a:ext cx="1987275" cy="198727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2D33425-31BF-B661-36F5-5160CA63C035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14 / 20                                                                                                  29 January 2024</a:t>
            </a:r>
          </a:p>
        </p:txBody>
      </p:sp>
    </p:spTree>
    <p:extLst>
      <p:ext uri="{BB962C8B-B14F-4D97-AF65-F5344CB8AC3E}">
        <p14:creationId xmlns:p14="http://schemas.microsoft.com/office/powerpoint/2010/main" val="4211905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00947-7693-13BF-383D-AB6883C62B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8B80E-5326-39A4-6802-D32497F78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Cognitive modelling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EEBF246-7744-DF0C-5007-1D67ACA49050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mSentential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Common Lisp program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propositional reasoner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implements two systems of thinking, intuitive and deliberative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buFont typeface="Courier New" panose="02070309020205020404" pitchFamily="49" charset="0"/>
              <a:buChar char="o"/>
              <a:defRPr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A7A6B0E-46AE-573B-2365-57EFDDCA7094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15 / 20                                                                                                  29 January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ED65F7-8903-F509-112F-29127A7AA693}"/>
              </a:ext>
            </a:extLst>
          </p:cNvPr>
          <p:cNvSpPr txBox="1"/>
          <p:nvPr/>
        </p:nvSpPr>
        <p:spPr>
          <a:xfrm>
            <a:off x="80010" y="627876"/>
            <a:ext cx="6246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Khemlani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et al. 2018;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https://www.modeltheory.org/models/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AF8302A-1DFA-46F7-6D58-3465F4FCB971}"/>
              </a:ext>
            </a:extLst>
          </p:cNvPr>
          <p:cNvGrpSpPr/>
          <p:nvPr/>
        </p:nvGrpSpPr>
        <p:grpSpPr>
          <a:xfrm>
            <a:off x="3715987" y="3179866"/>
            <a:ext cx="4760026" cy="2006930"/>
            <a:chOff x="3301341" y="2814452"/>
            <a:chExt cx="4760026" cy="2006930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18B693D6-45AC-D7F1-A506-C5DF68D14220}"/>
                </a:ext>
              </a:extLst>
            </p:cNvPr>
            <p:cNvSpPr/>
            <p:nvPr/>
          </p:nvSpPr>
          <p:spPr>
            <a:xfrm>
              <a:off x="3301341" y="2814453"/>
              <a:ext cx="2078182" cy="200692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09796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“Thinking fast”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(constructs mental models of the premises)</a:t>
              </a: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9695F00C-EF7D-302F-6EA9-E9921ED179C3}"/>
                </a:ext>
              </a:extLst>
            </p:cNvPr>
            <p:cNvSpPr/>
            <p:nvPr/>
          </p:nvSpPr>
          <p:spPr>
            <a:xfrm>
              <a:off x="5983185" y="2814452"/>
              <a:ext cx="2078182" cy="200692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09796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“Thinking slow”</a:t>
              </a:r>
            </a:p>
            <a:p>
              <a:pPr algn="ctr"/>
              <a:r>
                <a:rPr lang="en-US" sz="1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(fleshes out mental models into explicit ones)</a:t>
              </a: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99080FA-3809-E461-A52C-05FFE571C86D}"/>
                </a:ext>
              </a:extLst>
            </p:cNvPr>
            <p:cNvCxnSpPr>
              <a:endCxn id="6" idx="2"/>
            </p:cNvCxnSpPr>
            <p:nvPr/>
          </p:nvCxnSpPr>
          <p:spPr>
            <a:xfrm>
              <a:off x="5379523" y="3817916"/>
              <a:ext cx="603662" cy="1"/>
            </a:xfrm>
            <a:prstGeom prst="straightConnector1">
              <a:avLst/>
            </a:prstGeom>
            <a:ln w="28575">
              <a:solidFill>
                <a:srgbClr val="097969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EB47D9A-ADEF-27F4-47B8-33C9FEB2BCFD}"/>
                    </a:ext>
                  </a:extLst>
                </p:cNvPr>
                <p:cNvSpPr txBox="1"/>
                <p:nvPr/>
              </p:nvSpPr>
              <p:spPr>
                <a:xfrm>
                  <a:off x="5492424" y="3324532"/>
                  <a:ext cx="377860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𝜎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EB47D9A-ADEF-27F4-47B8-33C9FEB2BCF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92424" y="3324532"/>
                  <a:ext cx="377860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44DF755A-42AC-7913-8DD1-C9DEBFEB2688}"/>
                    </a:ext>
                  </a:extLst>
                </p:cNvPr>
                <p:cNvSpPr txBox="1"/>
                <p:nvPr/>
              </p:nvSpPr>
              <p:spPr>
                <a:xfrm>
                  <a:off x="5504671" y="3996227"/>
                  <a:ext cx="365613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𝛾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44DF755A-42AC-7913-8DD1-C9DEBFEB2688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504671" y="3996227"/>
                  <a:ext cx="365613" cy="369332"/>
                </a:xfrm>
                <a:prstGeom prst="rect">
                  <a:avLst/>
                </a:prstGeom>
                <a:blipFill>
                  <a:blip r:embed="rId5"/>
                  <a:stretch>
                    <a:fillRect b="-6667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1743192-7A4D-331E-0A79-072F6C2F8B05}"/>
              </a:ext>
            </a:extLst>
          </p:cNvPr>
          <p:cNvSpPr txBox="1"/>
          <p:nvPr/>
        </p:nvSpPr>
        <p:spPr>
          <a:xfrm>
            <a:off x="4244553" y="5380857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System 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83FC49-61EF-820D-87CD-A8CFF35EB1C3}"/>
              </a:ext>
            </a:extLst>
          </p:cNvPr>
          <p:cNvSpPr txBox="1"/>
          <p:nvPr/>
        </p:nvSpPr>
        <p:spPr>
          <a:xfrm>
            <a:off x="6863688" y="5380857"/>
            <a:ext cx="11464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System 2</a:t>
            </a:r>
          </a:p>
        </p:txBody>
      </p:sp>
    </p:spTree>
    <p:extLst>
      <p:ext uri="{BB962C8B-B14F-4D97-AF65-F5344CB8AC3E}">
        <p14:creationId xmlns:p14="http://schemas.microsoft.com/office/powerpoint/2010/main" val="2323044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22639-9A95-FCC4-F474-9AF30E0F6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7CF52-A12F-0D78-C765-1402A2D5C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Cognitive modelling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430F449-C1D9-C9ED-1BA9-CE0F9D319F8E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mReasoner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updated version of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mSentential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assumes models have an underlying iconic structure… Johnson-Laird, 1983</a:t>
            </a: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iterates over loops to form the intuitive averages of the two values of an icon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pushes the values towards each other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result can be mapped to a numerical estimate of a probability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4C48EA-40A0-16BD-612C-CA33BD34E741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16 / 20                                                                                                  29 January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A91F62-B729-1BE4-C72F-E0960DCDAC39}"/>
              </a:ext>
            </a:extLst>
          </p:cNvPr>
          <p:cNvSpPr txBox="1"/>
          <p:nvPr/>
        </p:nvSpPr>
        <p:spPr>
          <a:xfrm>
            <a:off x="80010" y="627876"/>
            <a:ext cx="7297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Byrne and Johnson-Laird, 2020;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https://www.modeltheory.org/models/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1458020-163F-6675-C53A-2CCB881FEEAE}"/>
              </a:ext>
            </a:extLst>
          </p:cNvPr>
          <p:cNvGrpSpPr/>
          <p:nvPr/>
        </p:nvGrpSpPr>
        <p:grpSpPr>
          <a:xfrm>
            <a:off x="4523510" y="2920856"/>
            <a:ext cx="3144979" cy="673925"/>
            <a:chOff x="2517569" y="2755075"/>
            <a:chExt cx="3144979" cy="673925"/>
          </a:xfrm>
        </p:grpSpPr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F221B5C2-9193-8D37-9DA2-AE4DAEF558FF}"/>
                </a:ext>
              </a:extLst>
            </p:cNvPr>
            <p:cNvCxnSpPr/>
            <p:nvPr/>
          </p:nvCxnSpPr>
          <p:spPr>
            <a:xfrm>
              <a:off x="2517569" y="2755075"/>
              <a:ext cx="0" cy="67392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0EF2446-4FE7-B4CC-D802-99C6F4C33182}"/>
                </a:ext>
              </a:extLst>
            </p:cNvPr>
            <p:cNvCxnSpPr/>
            <p:nvPr/>
          </p:nvCxnSpPr>
          <p:spPr>
            <a:xfrm>
              <a:off x="5662548" y="2755075"/>
              <a:ext cx="0" cy="673925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E7A1E117-B592-C36C-1750-B3081505098B}"/>
                </a:ext>
              </a:extLst>
            </p:cNvPr>
            <p:cNvCxnSpPr>
              <a:cxnSpLocks/>
            </p:cNvCxnSpPr>
            <p:nvPr/>
          </p:nvCxnSpPr>
          <p:spPr>
            <a:xfrm>
              <a:off x="2636321" y="3135086"/>
              <a:ext cx="2537471" cy="0"/>
            </a:xfrm>
            <a:prstGeom prst="line">
              <a:avLst/>
            </a:prstGeom>
            <a:ln w="28575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D208C7C8-6F11-85CE-4E08-DD049A5886F5}"/>
              </a:ext>
            </a:extLst>
          </p:cNvPr>
          <p:cNvSpPr txBox="1"/>
          <p:nvPr/>
        </p:nvSpPr>
        <p:spPr>
          <a:xfrm>
            <a:off x="2978784" y="3116201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impossibility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4CC9050-53F1-71CA-E548-3E84F76705F0}"/>
              </a:ext>
            </a:extLst>
          </p:cNvPr>
          <p:cNvSpPr txBox="1"/>
          <p:nvPr/>
        </p:nvSpPr>
        <p:spPr>
          <a:xfrm>
            <a:off x="7741375" y="3073152"/>
            <a:ext cx="1056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certainty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642296-4F78-6C33-4F12-B98A6A8A7638}"/>
              </a:ext>
            </a:extLst>
          </p:cNvPr>
          <p:cNvSpPr txBox="1"/>
          <p:nvPr/>
        </p:nvSpPr>
        <p:spPr>
          <a:xfrm>
            <a:off x="5719834" y="354897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P(X)</a:t>
            </a:r>
          </a:p>
        </p:txBody>
      </p:sp>
    </p:spTree>
    <p:extLst>
      <p:ext uri="{BB962C8B-B14F-4D97-AF65-F5344CB8AC3E}">
        <p14:creationId xmlns:p14="http://schemas.microsoft.com/office/powerpoint/2010/main" val="2315867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CAFBC-098A-8C13-7E16-D78E19B1E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3E54F-4C5B-2CA2-15FD-A9C223F8B3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Predictive modelling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081302B-3A39-C36A-7FCB-0BC9B07CCF2D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Motivation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new paradigm to reverse-engineer cognitive models, solvers for reasoning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sample data does not often </a:t>
            </a:r>
            <a:r>
              <a:rPr lang="en-US" sz="1800" dirty="0" err="1">
                <a:latin typeface="Arial" panose="020B0604020202020204" pitchFamily="34" charset="0"/>
                <a:cs typeface="Arial" panose="020B0604020202020204" pitchFamily="34" charset="0"/>
              </a:rPr>
              <a:t>generalise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 to individual data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parameters of cognitive models can be tuned to uncover individual data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8410A84-916B-5CE9-835F-44F946DD61B7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17 / 20                                                                                                  29 January 2024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28FAFFE5-4DC4-B185-A31A-BCEFD90923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77550393"/>
              </p:ext>
            </p:extLst>
          </p:nvPr>
        </p:nvGraphicFramePr>
        <p:xfrm>
          <a:off x="1450109" y="1705318"/>
          <a:ext cx="911893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120294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F14E5-89F0-8191-54EA-A6D139397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7AAA7-8C47-2BD1-6B07-724B0F7A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tools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FD8D79-EE58-C9BD-C591-4FEC66BE072D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18 / 20                                                                                                  29 January 2024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6CFF918-7FEB-854B-1CF9-AE4F86C9F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9721647"/>
              </p:ext>
            </p:extLst>
          </p:nvPr>
        </p:nvGraphicFramePr>
        <p:xfrm>
          <a:off x="838199" y="1245312"/>
          <a:ext cx="10515598" cy="4511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3882">
                  <a:extLst>
                    <a:ext uri="{9D8B030D-6E8A-4147-A177-3AD203B41FA5}">
                      <a16:colId xmlns:a16="http://schemas.microsoft.com/office/drawing/2014/main" val="2169745500"/>
                    </a:ext>
                  </a:extLst>
                </a:gridCol>
                <a:gridCol w="2150429">
                  <a:extLst>
                    <a:ext uri="{9D8B030D-6E8A-4147-A177-3AD203B41FA5}">
                      <a16:colId xmlns:a16="http://schemas.microsoft.com/office/drawing/2014/main" val="2876956285"/>
                    </a:ext>
                  </a:extLst>
                </a:gridCol>
                <a:gridCol w="2150429">
                  <a:extLst>
                    <a:ext uri="{9D8B030D-6E8A-4147-A177-3AD203B41FA5}">
                      <a16:colId xmlns:a16="http://schemas.microsoft.com/office/drawing/2014/main" val="2105240115"/>
                    </a:ext>
                  </a:extLst>
                </a:gridCol>
                <a:gridCol w="2150429">
                  <a:extLst>
                    <a:ext uri="{9D8B030D-6E8A-4147-A177-3AD203B41FA5}">
                      <a16:colId xmlns:a16="http://schemas.microsoft.com/office/drawing/2014/main" val="76254018"/>
                    </a:ext>
                  </a:extLst>
                </a:gridCol>
                <a:gridCol w="2150429">
                  <a:extLst>
                    <a:ext uri="{9D8B030D-6E8A-4147-A177-3AD203B41FA5}">
                      <a16:colId xmlns:a16="http://schemas.microsoft.com/office/drawing/2014/main" val="3533993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COBA 2.0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CCOBRA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GenC</a:t>
                      </a:r>
                      <a:endParaRPr lang="en-US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BRL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29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Implementation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interactive Java applet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CLI, python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CLI, C++, OpenMP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CLI, C++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116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solver for AGM revision via consistency-based propositional reasoning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predicts individual responses based on task type and response type using cognitive models, NNs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solver for AGM revision using class of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parameterised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difference (PD) operators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computes AGM revision models and predicts future revisions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53395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Input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belief base, sentence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labelled tasks, response types, and responses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belief base, sentence, ordering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history of beliefs and belief states (0-1)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2354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Performance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single-shot AGM revision, slow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matches, exceeds frequency models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single-shot AGM revision, fast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revision, fast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6600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i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Citation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Delgrande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al. 2007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Riesterer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al. 2019, 2020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Hunter 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Agapayev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Hunter and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Boyarinov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762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4043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Callout 3">
            <a:extLst>
              <a:ext uri="{FF2B5EF4-FFF2-40B4-BE49-F238E27FC236}">
                <a16:creationId xmlns:a16="http://schemas.microsoft.com/office/drawing/2014/main" id="{36488DEA-6895-FA22-6C87-C16C44698406}"/>
              </a:ext>
            </a:extLst>
          </p:cNvPr>
          <p:cNvSpPr/>
          <p:nvPr/>
        </p:nvSpPr>
        <p:spPr>
          <a:xfrm>
            <a:off x="3871353" y="1128156"/>
            <a:ext cx="2410691" cy="1199408"/>
          </a:xfrm>
          <a:prstGeom prst="wedgeEllipseCallout">
            <a:avLst>
              <a:gd name="adj1" fmla="val -59257"/>
              <a:gd name="adj2" fmla="val 6349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 believe that penguins are flightless winged birds</a:t>
            </a:r>
          </a:p>
        </p:txBody>
      </p:sp>
      <p:sp>
        <p:nvSpPr>
          <p:cNvPr id="6" name="Oval Callout 5">
            <a:extLst>
              <a:ext uri="{FF2B5EF4-FFF2-40B4-BE49-F238E27FC236}">
                <a16:creationId xmlns:a16="http://schemas.microsoft.com/office/drawing/2014/main" id="{9246A7D4-41F8-DF7C-45C4-4337BCF2F58E}"/>
              </a:ext>
            </a:extLst>
          </p:cNvPr>
          <p:cNvSpPr/>
          <p:nvPr/>
        </p:nvSpPr>
        <p:spPr>
          <a:xfrm>
            <a:off x="6065050" y="2861526"/>
            <a:ext cx="2410691" cy="1199408"/>
          </a:xfrm>
          <a:prstGeom prst="wedgeEllipseCallout">
            <a:avLst>
              <a:gd name="adj1" fmla="val 46654"/>
              <a:gd name="adj2" fmla="val 67450"/>
            </a:avLst>
          </a:prstGeom>
          <a:ln>
            <a:solidFill>
              <a:srgbClr val="09796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Did you know that magic penguins fly?</a:t>
            </a:r>
          </a:p>
        </p:txBody>
      </p:sp>
      <p:sp>
        <p:nvSpPr>
          <p:cNvPr id="7" name="Cloud Callout 6">
            <a:extLst>
              <a:ext uri="{FF2B5EF4-FFF2-40B4-BE49-F238E27FC236}">
                <a16:creationId xmlns:a16="http://schemas.microsoft.com/office/drawing/2014/main" id="{58FD38CA-FBAA-65B7-044B-11DBD2C96B10}"/>
              </a:ext>
            </a:extLst>
          </p:cNvPr>
          <p:cNvSpPr/>
          <p:nvPr/>
        </p:nvSpPr>
        <p:spPr>
          <a:xfrm>
            <a:off x="3770412" y="4408256"/>
            <a:ext cx="2612572" cy="1432999"/>
          </a:xfrm>
          <a:prstGeom prst="cloudCallout">
            <a:avLst>
              <a:gd name="adj1" fmla="val -49924"/>
              <a:gd name="adj2" fmla="val 5669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Strange! Let me revise…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E799392D-F39E-00C0-EA11-194903EFE10A}"/>
              </a:ext>
            </a:extLst>
          </p:cNvPr>
          <p:cNvSpPr/>
          <p:nvPr/>
        </p:nvSpPr>
        <p:spPr>
          <a:xfrm>
            <a:off x="916931" y="2066645"/>
            <a:ext cx="152400" cy="152400"/>
          </a:xfrm>
          <a:custGeom>
            <a:avLst/>
            <a:gdLst>
              <a:gd name="connsiteX0" fmla="*/ 152400 w 152400"/>
              <a:gd name="connsiteY0" fmla="*/ 76200 h 152400"/>
              <a:gd name="connsiteX1" fmla="*/ 76200 w 152400"/>
              <a:gd name="connsiteY1" fmla="*/ 152400 h 152400"/>
              <a:gd name="connsiteX2" fmla="*/ 0 w 152400"/>
              <a:gd name="connsiteY2" fmla="*/ 76200 h 152400"/>
              <a:gd name="connsiteX3" fmla="*/ 76200 w 152400"/>
              <a:gd name="connsiteY3" fmla="*/ 0 h 152400"/>
              <a:gd name="connsiteX4" fmla="*/ 152400 w 152400"/>
              <a:gd name="connsiteY4" fmla="*/ 762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" h="152400">
                <a:moveTo>
                  <a:pt x="152400" y="76200"/>
                </a:moveTo>
                <a:cubicBezTo>
                  <a:pt x="152400" y="118284"/>
                  <a:pt x="118284" y="152400"/>
                  <a:pt x="76200" y="152400"/>
                </a:cubicBezTo>
                <a:cubicBezTo>
                  <a:pt x="34116" y="152400"/>
                  <a:pt x="0" y="118284"/>
                  <a:pt x="0" y="76200"/>
                </a:cubicBezTo>
                <a:cubicBezTo>
                  <a:pt x="0" y="34116"/>
                  <a:pt x="34116" y="0"/>
                  <a:pt x="76200" y="0"/>
                </a:cubicBezTo>
                <a:cubicBezTo>
                  <a:pt x="118284" y="0"/>
                  <a:pt x="152400" y="34116"/>
                  <a:pt x="152400" y="7620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BF39C2D-9102-98A1-6DCD-E0E1780B66AF}"/>
              </a:ext>
            </a:extLst>
          </p:cNvPr>
          <p:cNvSpPr/>
          <p:nvPr/>
        </p:nvSpPr>
        <p:spPr>
          <a:xfrm>
            <a:off x="783581" y="2238095"/>
            <a:ext cx="419100" cy="685800"/>
          </a:xfrm>
          <a:custGeom>
            <a:avLst/>
            <a:gdLst>
              <a:gd name="connsiteX0" fmla="*/ 417195 w 419100"/>
              <a:gd name="connsiteY0" fmla="*/ 297180 h 685800"/>
              <a:gd name="connsiteX1" fmla="*/ 363855 w 419100"/>
              <a:gd name="connsiteY1" fmla="*/ 70485 h 685800"/>
              <a:gd name="connsiteX2" fmla="*/ 352425 w 419100"/>
              <a:gd name="connsiteY2" fmla="*/ 49530 h 685800"/>
              <a:gd name="connsiteX3" fmla="*/ 272415 w 419100"/>
              <a:gd name="connsiteY3" fmla="*/ 7620 h 685800"/>
              <a:gd name="connsiteX4" fmla="*/ 209550 w 419100"/>
              <a:gd name="connsiteY4" fmla="*/ 0 h 685800"/>
              <a:gd name="connsiteX5" fmla="*/ 146685 w 419100"/>
              <a:gd name="connsiteY5" fmla="*/ 9525 h 685800"/>
              <a:gd name="connsiteX6" fmla="*/ 66675 w 419100"/>
              <a:gd name="connsiteY6" fmla="*/ 51435 h 685800"/>
              <a:gd name="connsiteX7" fmla="*/ 55245 w 419100"/>
              <a:gd name="connsiteY7" fmla="*/ 72390 h 685800"/>
              <a:gd name="connsiteX8" fmla="*/ 1905 w 419100"/>
              <a:gd name="connsiteY8" fmla="*/ 299085 h 685800"/>
              <a:gd name="connsiteX9" fmla="*/ 0 w 419100"/>
              <a:gd name="connsiteY9" fmla="*/ 308610 h 685800"/>
              <a:gd name="connsiteX10" fmla="*/ 38100 w 419100"/>
              <a:gd name="connsiteY10" fmla="*/ 346710 h 685800"/>
              <a:gd name="connsiteX11" fmla="*/ 74295 w 419100"/>
              <a:gd name="connsiteY11" fmla="*/ 318135 h 685800"/>
              <a:gd name="connsiteX12" fmla="*/ 114300 w 419100"/>
              <a:gd name="connsiteY12" fmla="*/ 152400 h 685800"/>
              <a:gd name="connsiteX13" fmla="*/ 114300 w 419100"/>
              <a:gd name="connsiteY13" fmla="*/ 685800 h 685800"/>
              <a:gd name="connsiteX14" fmla="*/ 190500 w 419100"/>
              <a:gd name="connsiteY14" fmla="*/ 685800 h 685800"/>
              <a:gd name="connsiteX15" fmla="*/ 190500 w 419100"/>
              <a:gd name="connsiteY15" fmla="*/ 342900 h 685800"/>
              <a:gd name="connsiteX16" fmla="*/ 228600 w 419100"/>
              <a:gd name="connsiteY16" fmla="*/ 342900 h 685800"/>
              <a:gd name="connsiteX17" fmla="*/ 228600 w 419100"/>
              <a:gd name="connsiteY17" fmla="*/ 685800 h 685800"/>
              <a:gd name="connsiteX18" fmla="*/ 304800 w 419100"/>
              <a:gd name="connsiteY18" fmla="*/ 685800 h 685800"/>
              <a:gd name="connsiteX19" fmla="*/ 304800 w 419100"/>
              <a:gd name="connsiteY19" fmla="*/ 150495 h 685800"/>
              <a:gd name="connsiteX20" fmla="*/ 344805 w 419100"/>
              <a:gd name="connsiteY20" fmla="*/ 316230 h 685800"/>
              <a:gd name="connsiteX21" fmla="*/ 381000 w 419100"/>
              <a:gd name="connsiteY21" fmla="*/ 344805 h 685800"/>
              <a:gd name="connsiteX22" fmla="*/ 419100 w 419100"/>
              <a:gd name="connsiteY22" fmla="*/ 306705 h 685800"/>
              <a:gd name="connsiteX23" fmla="*/ 417195 w 419100"/>
              <a:gd name="connsiteY23" fmla="*/ 29718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9100" h="685800">
                <a:moveTo>
                  <a:pt x="417195" y="297180"/>
                </a:moveTo>
                <a:lnTo>
                  <a:pt x="363855" y="70485"/>
                </a:lnTo>
                <a:cubicBezTo>
                  <a:pt x="361950" y="62865"/>
                  <a:pt x="358140" y="55245"/>
                  <a:pt x="352425" y="49530"/>
                </a:cubicBezTo>
                <a:cubicBezTo>
                  <a:pt x="329565" y="30480"/>
                  <a:pt x="302895" y="17145"/>
                  <a:pt x="272415" y="7620"/>
                </a:cubicBezTo>
                <a:cubicBezTo>
                  <a:pt x="251460" y="3810"/>
                  <a:pt x="230505" y="0"/>
                  <a:pt x="209550" y="0"/>
                </a:cubicBezTo>
                <a:cubicBezTo>
                  <a:pt x="188595" y="0"/>
                  <a:pt x="167640" y="3810"/>
                  <a:pt x="146685" y="9525"/>
                </a:cubicBezTo>
                <a:cubicBezTo>
                  <a:pt x="116205" y="17145"/>
                  <a:pt x="89535" y="32385"/>
                  <a:pt x="66675" y="51435"/>
                </a:cubicBezTo>
                <a:cubicBezTo>
                  <a:pt x="60960" y="57150"/>
                  <a:pt x="57150" y="64770"/>
                  <a:pt x="55245" y="72390"/>
                </a:cubicBezTo>
                <a:lnTo>
                  <a:pt x="1905" y="299085"/>
                </a:lnTo>
                <a:cubicBezTo>
                  <a:pt x="1905" y="300990"/>
                  <a:pt x="0" y="304800"/>
                  <a:pt x="0" y="308610"/>
                </a:cubicBezTo>
                <a:cubicBezTo>
                  <a:pt x="0" y="329565"/>
                  <a:pt x="17145" y="346710"/>
                  <a:pt x="38100" y="346710"/>
                </a:cubicBezTo>
                <a:cubicBezTo>
                  <a:pt x="55245" y="346710"/>
                  <a:pt x="70485" y="333375"/>
                  <a:pt x="74295" y="318135"/>
                </a:cubicBezTo>
                <a:lnTo>
                  <a:pt x="114300" y="152400"/>
                </a:lnTo>
                <a:lnTo>
                  <a:pt x="114300" y="685800"/>
                </a:lnTo>
                <a:lnTo>
                  <a:pt x="190500" y="685800"/>
                </a:lnTo>
                <a:lnTo>
                  <a:pt x="190500" y="342900"/>
                </a:lnTo>
                <a:lnTo>
                  <a:pt x="228600" y="342900"/>
                </a:lnTo>
                <a:lnTo>
                  <a:pt x="228600" y="685800"/>
                </a:lnTo>
                <a:lnTo>
                  <a:pt x="304800" y="685800"/>
                </a:lnTo>
                <a:lnTo>
                  <a:pt x="304800" y="150495"/>
                </a:lnTo>
                <a:lnTo>
                  <a:pt x="344805" y="316230"/>
                </a:lnTo>
                <a:cubicBezTo>
                  <a:pt x="348615" y="331470"/>
                  <a:pt x="363855" y="344805"/>
                  <a:pt x="381000" y="344805"/>
                </a:cubicBezTo>
                <a:cubicBezTo>
                  <a:pt x="401955" y="344805"/>
                  <a:pt x="419100" y="327660"/>
                  <a:pt x="419100" y="306705"/>
                </a:cubicBezTo>
                <a:cubicBezTo>
                  <a:pt x="419100" y="302895"/>
                  <a:pt x="417195" y="299085"/>
                  <a:pt x="417195" y="29718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7CFEEAB7-D262-819E-AF12-C77CB43461C7}"/>
              </a:ext>
            </a:extLst>
          </p:cNvPr>
          <p:cNvSpPr/>
          <p:nvPr/>
        </p:nvSpPr>
        <p:spPr>
          <a:xfrm>
            <a:off x="8716440" y="3834056"/>
            <a:ext cx="152400" cy="152400"/>
          </a:xfrm>
          <a:custGeom>
            <a:avLst/>
            <a:gdLst>
              <a:gd name="connsiteX0" fmla="*/ 152400 w 152400"/>
              <a:gd name="connsiteY0" fmla="*/ 76200 h 152400"/>
              <a:gd name="connsiteX1" fmla="*/ 76200 w 152400"/>
              <a:gd name="connsiteY1" fmla="*/ 152400 h 152400"/>
              <a:gd name="connsiteX2" fmla="*/ 0 w 152400"/>
              <a:gd name="connsiteY2" fmla="*/ 76200 h 152400"/>
              <a:gd name="connsiteX3" fmla="*/ 76200 w 152400"/>
              <a:gd name="connsiteY3" fmla="*/ 0 h 152400"/>
              <a:gd name="connsiteX4" fmla="*/ 152400 w 152400"/>
              <a:gd name="connsiteY4" fmla="*/ 762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" h="152400">
                <a:moveTo>
                  <a:pt x="152400" y="76200"/>
                </a:moveTo>
                <a:cubicBezTo>
                  <a:pt x="152400" y="118284"/>
                  <a:pt x="118284" y="152400"/>
                  <a:pt x="76200" y="152400"/>
                </a:cubicBezTo>
                <a:cubicBezTo>
                  <a:pt x="34116" y="152400"/>
                  <a:pt x="0" y="118284"/>
                  <a:pt x="0" y="76200"/>
                </a:cubicBezTo>
                <a:cubicBezTo>
                  <a:pt x="0" y="34116"/>
                  <a:pt x="34116" y="0"/>
                  <a:pt x="76200" y="0"/>
                </a:cubicBezTo>
                <a:cubicBezTo>
                  <a:pt x="118284" y="0"/>
                  <a:pt x="152400" y="34116"/>
                  <a:pt x="152400" y="7620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8317FAA4-5425-E13E-3DCC-F0F9E8D044EF}"/>
              </a:ext>
            </a:extLst>
          </p:cNvPr>
          <p:cNvSpPr/>
          <p:nvPr/>
        </p:nvSpPr>
        <p:spPr>
          <a:xfrm>
            <a:off x="8581624" y="4005506"/>
            <a:ext cx="420137" cy="685800"/>
          </a:xfrm>
          <a:custGeom>
            <a:avLst/>
            <a:gdLst>
              <a:gd name="connsiteX0" fmla="*/ 418661 w 420137"/>
              <a:gd name="connsiteY0" fmla="*/ 293370 h 685800"/>
              <a:gd name="connsiteX1" fmla="*/ 350081 w 420137"/>
              <a:gd name="connsiteY1" fmla="*/ 57150 h 685800"/>
              <a:gd name="connsiteX2" fmla="*/ 334841 w 420137"/>
              <a:gd name="connsiteY2" fmla="*/ 36195 h 685800"/>
              <a:gd name="connsiteX3" fmla="*/ 254831 w 420137"/>
              <a:gd name="connsiteY3" fmla="*/ 3810 h 685800"/>
              <a:gd name="connsiteX4" fmla="*/ 211016 w 420137"/>
              <a:gd name="connsiteY4" fmla="*/ 0 h 685800"/>
              <a:gd name="connsiteX5" fmla="*/ 167201 w 420137"/>
              <a:gd name="connsiteY5" fmla="*/ 3810 h 685800"/>
              <a:gd name="connsiteX6" fmla="*/ 87191 w 420137"/>
              <a:gd name="connsiteY6" fmla="*/ 36195 h 685800"/>
              <a:gd name="connsiteX7" fmla="*/ 71951 w 420137"/>
              <a:gd name="connsiteY7" fmla="*/ 57150 h 685800"/>
              <a:gd name="connsiteX8" fmla="*/ 1466 w 420137"/>
              <a:gd name="connsiteY8" fmla="*/ 293370 h 685800"/>
              <a:gd name="connsiteX9" fmla="*/ 28136 w 420137"/>
              <a:gd name="connsiteY9" fmla="*/ 340995 h 685800"/>
              <a:gd name="connsiteX10" fmla="*/ 39566 w 420137"/>
              <a:gd name="connsiteY10" fmla="*/ 342900 h 685800"/>
              <a:gd name="connsiteX11" fmla="*/ 75761 w 420137"/>
              <a:gd name="connsiteY11" fmla="*/ 316230 h 685800"/>
              <a:gd name="connsiteX12" fmla="*/ 134816 w 420137"/>
              <a:gd name="connsiteY12" fmla="*/ 116205 h 685800"/>
              <a:gd name="connsiteX13" fmla="*/ 134816 w 420137"/>
              <a:gd name="connsiteY13" fmla="*/ 182880 h 685800"/>
              <a:gd name="connsiteX14" fmla="*/ 64331 w 420137"/>
              <a:gd name="connsiteY14" fmla="*/ 419100 h 685800"/>
              <a:gd name="connsiteX15" fmla="*/ 115766 w 420137"/>
              <a:gd name="connsiteY15" fmla="*/ 419100 h 685800"/>
              <a:gd name="connsiteX16" fmla="*/ 115766 w 420137"/>
              <a:gd name="connsiteY16" fmla="*/ 685800 h 685800"/>
              <a:gd name="connsiteX17" fmla="*/ 191966 w 420137"/>
              <a:gd name="connsiteY17" fmla="*/ 685800 h 685800"/>
              <a:gd name="connsiteX18" fmla="*/ 191966 w 420137"/>
              <a:gd name="connsiteY18" fmla="*/ 419100 h 685800"/>
              <a:gd name="connsiteX19" fmla="*/ 230066 w 420137"/>
              <a:gd name="connsiteY19" fmla="*/ 419100 h 685800"/>
              <a:gd name="connsiteX20" fmla="*/ 230066 w 420137"/>
              <a:gd name="connsiteY20" fmla="*/ 685800 h 685800"/>
              <a:gd name="connsiteX21" fmla="*/ 306266 w 420137"/>
              <a:gd name="connsiteY21" fmla="*/ 685800 h 685800"/>
              <a:gd name="connsiteX22" fmla="*/ 306266 w 420137"/>
              <a:gd name="connsiteY22" fmla="*/ 419100 h 685800"/>
              <a:gd name="connsiteX23" fmla="*/ 357701 w 420137"/>
              <a:gd name="connsiteY23" fmla="*/ 419100 h 685800"/>
              <a:gd name="connsiteX24" fmla="*/ 287216 w 420137"/>
              <a:gd name="connsiteY24" fmla="*/ 182880 h 685800"/>
              <a:gd name="connsiteX25" fmla="*/ 287216 w 420137"/>
              <a:gd name="connsiteY25" fmla="*/ 116205 h 685800"/>
              <a:gd name="connsiteX26" fmla="*/ 346271 w 420137"/>
              <a:gd name="connsiteY26" fmla="*/ 316230 h 685800"/>
              <a:gd name="connsiteX27" fmla="*/ 382466 w 420137"/>
              <a:gd name="connsiteY27" fmla="*/ 342900 h 685800"/>
              <a:gd name="connsiteX28" fmla="*/ 393896 w 420137"/>
              <a:gd name="connsiteY28" fmla="*/ 340995 h 685800"/>
              <a:gd name="connsiteX29" fmla="*/ 418661 w 420137"/>
              <a:gd name="connsiteY29" fmla="*/ 29337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20137" h="685800">
                <a:moveTo>
                  <a:pt x="418661" y="293370"/>
                </a:moveTo>
                <a:lnTo>
                  <a:pt x="350081" y="57150"/>
                </a:lnTo>
                <a:cubicBezTo>
                  <a:pt x="348176" y="47625"/>
                  <a:pt x="342461" y="40005"/>
                  <a:pt x="334841" y="36195"/>
                </a:cubicBezTo>
                <a:cubicBezTo>
                  <a:pt x="311981" y="20955"/>
                  <a:pt x="285311" y="11430"/>
                  <a:pt x="254831" y="3810"/>
                </a:cubicBezTo>
                <a:cubicBezTo>
                  <a:pt x="239591" y="1905"/>
                  <a:pt x="226256" y="0"/>
                  <a:pt x="211016" y="0"/>
                </a:cubicBezTo>
                <a:cubicBezTo>
                  <a:pt x="195776" y="0"/>
                  <a:pt x="182441" y="1905"/>
                  <a:pt x="167201" y="3810"/>
                </a:cubicBezTo>
                <a:cubicBezTo>
                  <a:pt x="136721" y="9525"/>
                  <a:pt x="110051" y="20955"/>
                  <a:pt x="87191" y="36195"/>
                </a:cubicBezTo>
                <a:cubicBezTo>
                  <a:pt x="79571" y="41910"/>
                  <a:pt x="73856" y="47625"/>
                  <a:pt x="71951" y="57150"/>
                </a:cubicBezTo>
                <a:lnTo>
                  <a:pt x="1466" y="293370"/>
                </a:lnTo>
                <a:cubicBezTo>
                  <a:pt x="-4249" y="314325"/>
                  <a:pt x="7181" y="335280"/>
                  <a:pt x="28136" y="340995"/>
                </a:cubicBezTo>
                <a:cubicBezTo>
                  <a:pt x="31946" y="342900"/>
                  <a:pt x="35756" y="342900"/>
                  <a:pt x="39566" y="342900"/>
                </a:cubicBezTo>
                <a:cubicBezTo>
                  <a:pt x="56711" y="342900"/>
                  <a:pt x="71951" y="331470"/>
                  <a:pt x="75761" y="316230"/>
                </a:cubicBezTo>
                <a:lnTo>
                  <a:pt x="134816" y="116205"/>
                </a:lnTo>
                <a:lnTo>
                  <a:pt x="134816" y="182880"/>
                </a:lnTo>
                <a:lnTo>
                  <a:pt x="64331" y="419100"/>
                </a:lnTo>
                <a:lnTo>
                  <a:pt x="115766" y="419100"/>
                </a:lnTo>
                <a:lnTo>
                  <a:pt x="115766" y="685800"/>
                </a:lnTo>
                <a:lnTo>
                  <a:pt x="191966" y="685800"/>
                </a:lnTo>
                <a:lnTo>
                  <a:pt x="191966" y="419100"/>
                </a:lnTo>
                <a:lnTo>
                  <a:pt x="230066" y="419100"/>
                </a:lnTo>
                <a:lnTo>
                  <a:pt x="230066" y="685800"/>
                </a:lnTo>
                <a:lnTo>
                  <a:pt x="306266" y="685800"/>
                </a:lnTo>
                <a:lnTo>
                  <a:pt x="306266" y="419100"/>
                </a:lnTo>
                <a:lnTo>
                  <a:pt x="357701" y="419100"/>
                </a:lnTo>
                <a:lnTo>
                  <a:pt x="287216" y="182880"/>
                </a:lnTo>
                <a:lnTo>
                  <a:pt x="287216" y="116205"/>
                </a:lnTo>
                <a:lnTo>
                  <a:pt x="346271" y="316230"/>
                </a:lnTo>
                <a:cubicBezTo>
                  <a:pt x="351986" y="333375"/>
                  <a:pt x="367226" y="342900"/>
                  <a:pt x="382466" y="342900"/>
                </a:cubicBezTo>
                <a:cubicBezTo>
                  <a:pt x="386276" y="342900"/>
                  <a:pt x="390086" y="342900"/>
                  <a:pt x="393896" y="340995"/>
                </a:cubicBezTo>
                <a:cubicBezTo>
                  <a:pt x="412946" y="335280"/>
                  <a:pt x="424376" y="314325"/>
                  <a:pt x="418661" y="29337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51C3CF8A-3F06-344B-719D-F056E5CD62E1}"/>
              </a:ext>
            </a:extLst>
          </p:cNvPr>
          <p:cNvSpPr/>
          <p:nvPr/>
        </p:nvSpPr>
        <p:spPr>
          <a:xfrm>
            <a:off x="916931" y="4897267"/>
            <a:ext cx="152400" cy="152400"/>
          </a:xfrm>
          <a:custGeom>
            <a:avLst/>
            <a:gdLst>
              <a:gd name="connsiteX0" fmla="*/ 152400 w 152400"/>
              <a:gd name="connsiteY0" fmla="*/ 76200 h 152400"/>
              <a:gd name="connsiteX1" fmla="*/ 76200 w 152400"/>
              <a:gd name="connsiteY1" fmla="*/ 152400 h 152400"/>
              <a:gd name="connsiteX2" fmla="*/ 0 w 152400"/>
              <a:gd name="connsiteY2" fmla="*/ 76200 h 152400"/>
              <a:gd name="connsiteX3" fmla="*/ 76200 w 152400"/>
              <a:gd name="connsiteY3" fmla="*/ 0 h 152400"/>
              <a:gd name="connsiteX4" fmla="*/ 152400 w 152400"/>
              <a:gd name="connsiteY4" fmla="*/ 76200 h 15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400" h="152400">
                <a:moveTo>
                  <a:pt x="152400" y="76200"/>
                </a:moveTo>
                <a:cubicBezTo>
                  <a:pt x="152400" y="118284"/>
                  <a:pt x="118284" y="152400"/>
                  <a:pt x="76200" y="152400"/>
                </a:cubicBezTo>
                <a:cubicBezTo>
                  <a:pt x="34116" y="152400"/>
                  <a:pt x="0" y="118284"/>
                  <a:pt x="0" y="76200"/>
                </a:cubicBezTo>
                <a:cubicBezTo>
                  <a:pt x="0" y="34116"/>
                  <a:pt x="34116" y="0"/>
                  <a:pt x="76200" y="0"/>
                </a:cubicBezTo>
                <a:cubicBezTo>
                  <a:pt x="118284" y="0"/>
                  <a:pt x="152400" y="34116"/>
                  <a:pt x="152400" y="7620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713CA38A-9AC5-1235-591A-66140D3C027F}"/>
              </a:ext>
            </a:extLst>
          </p:cNvPr>
          <p:cNvSpPr/>
          <p:nvPr/>
        </p:nvSpPr>
        <p:spPr>
          <a:xfrm>
            <a:off x="783581" y="5068717"/>
            <a:ext cx="419100" cy="685800"/>
          </a:xfrm>
          <a:custGeom>
            <a:avLst/>
            <a:gdLst>
              <a:gd name="connsiteX0" fmla="*/ 417195 w 419100"/>
              <a:gd name="connsiteY0" fmla="*/ 297180 h 685800"/>
              <a:gd name="connsiteX1" fmla="*/ 363855 w 419100"/>
              <a:gd name="connsiteY1" fmla="*/ 70485 h 685800"/>
              <a:gd name="connsiteX2" fmla="*/ 352425 w 419100"/>
              <a:gd name="connsiteY2" fmla="*/ 49530 h 685800"/>
              <a:gd name="connsiteX3" fmla="*/ 272415 w 419100"/>
              <a:gd name="connsiteY3" fmla="*/ 7620 h 685800"/>
              <a:gd name="connsiteX4" fmla="*/ 209550 w 419100"/>
              <a:gd name="connsiteY4" fmla="*/ 0 h 685800"/>
              <a:gd name="connsiteX5" fmla="*/ 146685 w 419100"/>
              <a:gd name="connsiteY5" fmla="*/ 9525 h 685800"/>
              <a:gd name="connsiteX6" fmla="*/ 66675 w 419100"/>
              <a:gd name="connsiteY6" fmla="*/ 51435 h 685800"/>
              <a:gd name="connsiteX7" fmla="*/ 55245 w 419100"/>
              <a:gd name="connsiteY7" fmla="*/ 72390 h 685800"/>
              <a:gd name="connsiteX8" fmla="*/ 1905 w 419100"/>
              <a:gd name="connsiteY8" fmla="*/ 299085 h 685800"/>
              <a:gd name="connsiteX9" fmla="*/ 0 w 419100"/>
              <a:gd name="connsiteY9" fmla="*/ 308610 h 685800"/>
              <a:gd name="connsiteX10" fmla="*/ 38100 w 419100"/>
              <a:gd name="connsiteY10" fmla="*/ 346710 h 685800"/>
              <a:gd name="connsiteX11" fmla="*/ 74295 w 419100"/>
              <a:gd name="connsiteY11" fmla="*/ 318135 h 685800"/>
              <a:gd name="connsiteX12" fmla="*/ 114300 w 419100"/>
              <a:gd name="connsiteY12" fmla="*/ 152400 h 685800"/>
              <a:gd name="connsiteX13" fmla="*/ 114300 w 419100"/>
              <a:gd name="connsiteY13" fmla="*/ 685800 h 685800"/>
              <a:gd name="connsiteX14" fmla="*/ 190500 w 419100"/>
              <a:gd name="connsiteY14" fmla="*/ 685800 h 685800"/>
              <a:gd name="connsiteX15" fmla="*/ 190500 w 419100"/>
              <a:gd name="connsiteY15" fmla="*/ 342900 h 685800"/>
              <a:gd name="connsiteX16" fmla="*/ 228600 w 419100"/>
              <a:gd name="connsiteY16" fmla="*/ 342900 h 685800"/>
              <a:gd name="connsiteX17" fmla="*/ 228600 w 419100"/>
              <a:gd name="connsiteY17" fmla="*/ 685800 h 685800"/>
              <a:gd name="connsiteX18" fmla="*/ 304800 w 419100"/>
              <a:gd name="connsiteY18" fmla="*/ 685800 h 685800"/>
              <a:gd name="connsiteX19" fmla="*/ 304800 w 419100"/>
              <a:gd name="connsiteY19" fmla="*/ 150495 h 685800"/>
              <a:gd name="connsiteX20" fmla="*/ 344805 w 419100"/>
              <a:gd name="connsiteY20" fmla="*/ 316230 h 685800"/>
              <a:gd name="connsiteX21" fmla="*/ 381000 w 419100"/>
              <a:gd name="connsiteY21" fmla="*/ 344805 h 685800"/>
              <a:gd name="connsiteX22" fmla="*/ 419100 w 419100"/>
              <a:gd name="connsiteY22" fmla="*/ 306705 h 685800"/>
              <a:gd name="connsiteX23" fmla="*/ 417195 w 419100"/>
              <a:gd name="connsiteY23" fmla="*/ 29718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19100" h="685800">
                <a:moveTo>
                  <a:pt x="417195" y="297180"/>
                </a:moveTo>
                <a:lnTo>
                  <a:pt x="363855" y="70485"/>
                </a:lnTo>
                <a:cubicBezTo>
                  <a:pt x="361950" y="62865"/>
                  <a:pt x="358140" y="55245"/>
                  <a:pt x="352425" y="49530"/>
                </a:cubicBezTo>
                <a:cubicBezTo>
                  <a:pt x="329565" y="30480"/>
                  <a:pt x="302895" y="17145"/>
                  <a:pt x="272415" y="7620"/>
                </a:cubicBezTo>
                <a:cubicBezTo>
                  <a:pt x="251460" y="3810"/>
                  <a:pt x="230505" y="0"/>
                  <a:pt x="209550" y="0"/>
                </a:cubicBezTo>
                <a:cubicBezTo>
                  <a:pt x="188595" y="0"/>
                  <a:pt x="167640" y="3810"/>
                  <a:pt x="146685" y="9525"/>
                </a:cubicBezTo>
                <a:cubicBezTo>
                  <a:pt x="116205" y="17145"/>
                  <a:pt x="89535" y="32385"/>
                  <a:pt x="66675" y="51435"/>
                </a:cubicBezTo>
                <a:cubicBezTo>
                  <a:pt x="60960" y="57150"/>
                  <a:pt x="57150" y="64770"/>
                  <a:pt x="55245" y="72390"/>
                </a:cubicBezTo>
                <a:lnTo>
                  <a:pt x="1905" y="299085"/>
                </a:lnTo>
                <a:cubicBezTo>
                  <a:pt x="1905" y="300990"/>
                  <a:pt x="0" y="304800"/>
                  <a:pt x="0" y="308610"/>
                </a:cubicBezTo>
                <a:cubicBezTo>
                  <a:pt x="0" y="329565"/>
                  <a:pt x="17145" y="346710"/>
                  <a:pt x="38100" y="346710"/>
                </a:cubicBezTo>
                <a:cubicBezTo>
                  <a:pt x="55245" y="346710"/>
                  <a:pt x="70485" y="333375"/>
                  <a:pt x="74295" y="318135"/>
                </a:cubicBezTo>
                <a:lnTo>
                  <a:pt x="114300" y="152400"/>
                </a:lnTo>
                <a:lnTo>
                  <a:pt x="114300" y="685800"/>
                </a:lnTo>
                <a:lnTo>
                  <a:pt x="190500" y="685800"/>
                </a:lnTo>
                <a:lnTo>
                  <a:pt x="190500" y="342900"/>
                </a:lnTo>
                <a:lnTo>
                  <a:pt x="228600" y="342900"/>
                </a:lnTo>
                <a:lnTo>
                  <a:pt x="228600" y="685800"/>
                </a:lnTo>
                <a:lnTo>
                  <a:pt x="304800" y="685800"/>
                </a:lnTo>
                <a:lnTo>
                  <a:pt x="304800" y="150495"/>
                </a:lnTo>
                <a:lnTo>
                  <a:pt x="344805" y="316230"/>
                </a:lnTo>
                <a:cubicBezTo>
                  <a:pt x="348615" y="331470"/>
                  <a:pt x="363855" y="344805"/>
                  <a:pt x="381000" y="344805"/>
                </a:cubicBezTo>
                <a:cubicBezTo>
                  <a:pt x="401955" y="344805"/>
                  <a:pt x="419100" y="327660"/>
                  <a:pt x="419100" y="306705"/>
                </a:cubicBezTo>
                <a:cubicBezTo>
                  <a:pt x="419100" y="302895"/>
                  <a:pt x="417195" y="299085"/>
                  <a:pt x="417195" y="297180"/>
                </a:cubicBez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A9844A3-395E-5638-2BF8-3BB6DAE1DB24}"/>
              </a:ext>
            </a:extLst>
          </p:cNvPr>
          <p:cNvSpPr txBox="1"/>
          <p:nvPr/>
        </p:nvSpPr>
        <p:spPr>
          <a:xfrm>
            <a:off x="695613" y="3091898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Bob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37B7EBB-6F6E-F5CA-EFF0-40EF6BF8296F}"/>
              </a:ext>
            </a:extLst>
          </p:cNvPr>
          <p:cNvSpPr txBox="1"/>
          <p:nvPr/>
        </p:nvSpPr>
        <p:spPr>
          <a:xfrm>
            <a:off x="8475741" y="4817508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Alice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BC98B7-3E42-505E-CB6A-247E467E9DFF}"/>
              </a:ext>
            </a:extLst>
          </p:cNvPr>
          <p:cNvSpPr txBox="1"/>
          <p:nvPr/>
        </p:nvSpPr>
        <p:spPr>
          <a:xfrm>
            <a:off x="695613" y="5922520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Bob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6140BFD-11EC-3240-4F31-769F7359A0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090824"/>
              </p:ext>
            </p:extLst>
          </p:nvPr>
        </p:nvGraphicFramePr>
        <p:xfrm>
          <a:off x="1545112" y="1938333"/>
          <a:ext cx="1993736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818">
                  <a:extLst>
                    <a:ext uri="{9D8B030D-6E8A-4147-A177-3AD203B41FA5}">
                      <a16:colId xmlns:a16="http://schemas.microsoft.com/office/drawing/2014/main" val="3221980025"/>
                    </a:ext>
                  </a:extLst>
                </a:gridCol>
                <a:gridCol w="1531918">
                  <a:extLst>
                    <a:ext uri="{9D8B030D-6E8A-4147-A177-3AD203B41FA5}">
                      <a16:colId xmlns:a16="http://schemas.microsoft.com/office/drawing/2014/main" val="2392108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540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949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408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591020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BC9AD71E-5D6E-9F18-C32A-AF33FD90BD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982406"/>
              </p:ext>
            </p:extLst>
          </p:nvPr>
        </p:nvGraphicFramePr>
        <p:xfrm>
          <a:off x="1545112" y="4701284"/>
          <a:ext cx="1993736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1818">
                  <a:extLst>
                    <a:ext uri="{9D8B030D-6E8A-4147-A177-3AD203B41FA5}">
                      <a16:colId xmlns:a16="http://schemas.microsoft.com/office/drawing/2014/main" val="3221980025"/>
                    </a:ext>
                  </a:extLst>
                </a:gridCol>
                <a:gridCol w="1531918">
                  <a:extLst>
                    <a:ext uri="{9D8B030D-6E8A-4147-A177-3AD203B41FA5}">
                      <a16:colId xmlns:a16="http://schemas.microsoft.com/office/drawing/2014/main" val="2392108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540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9498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1408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591020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F3C28C3A-B11F-747F-12EC-9823C08C9640}"/>
              </a:ext>
            </a:extLst>
          </p:cNvPr>
          <p:cNvSpPr txBox="1"/>
          <p:nvPr/>
        </p:nvSpPr>
        <p:spPr>
          <a:xfrm>
            <a:off x="4464992" y="652916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old beliefs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C12C6EB-3A06-71BA-EAF0-6135ABD88A84}"/>
              </a:ext>
            </a:extLst>
          </p:cNvPr>
          <p:cNvSpPr txBox="1"/>
          <p:nvPr/>
        </p:nvSpPr>
        <p:spPr>
          <a:xfrm>
            <a:off x="4407284" y="3946319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new beliefs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6B4C5A-791B-0E8F-F5A3-0372164A2FC5}"/>
              </a:ext>
            </a:extLst>
          </p:cNvPr>
          <p:cNvSpPr txBox="1"/>
          <p:nvPr/>
        </p:nvSpPr>
        <p:spPr>
          <a:xfrm>
            <a:off x="6382984" y="2349465"/>
            <a:ext cx="1813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new information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312CCDE-0E40-5F96-EC2D-2AAEE43726E5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19 / 20                                                                                                  29 January 2024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90AE5B9-1738-0A6D-5E40-6D7B6797C0D9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58282"/>
          </a:xfrm>
          <a:prstGeom prst="rect">
            <a:avLst/>
          </a:prstGeom>
          <a:noFill/>
        </p:spPr>
        <p:txBody>
          <a:bodyPr vert="horz" lIns="72000" tIns="72000" rIns="72000" bIns="720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Experiments</a:t>
            </a:r>
          </a:p>
        </p:txBody>
      </p:sp>
      <p:pic>
        <p:nvPicPr>
          <p:cNvPr id="31" name="Picture 30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8D32D96F-482A-CF1A-8A53-0FF5D1C188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16743" y="619739"/>
            <a:ext cx="2323660" cy="666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27" descr="A square box with text on it&#10;&#10;Description automatically generated">
            <a:extLst>
              <a:ext uri="{FF2B5EF4-FFF2-40B4-BE49-F238E27FC236}">
                <a16:creationId xmlns:a16="http://schemas.microsoft.com/office/drawing/2014/main" id="{A6755ADB-6740-E19C-7ABA-CE615F2BE6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30"/>
          <a:stretch/>
        </p:blipFill>
        <p:spPr>
          <a:xfrm>
            <a:off x="9891983" y="2238095"/>
            <a:ext cx="1813317" cy="14761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Picture 29" descr="A black background with a black screen&#10;&#10;Description automatically generated with medium confidence">
            <a:extLst>
              <a:ext uri="{FF2B5EF4-FFF2-40B4-BE49-F238E27FC236}">
                <a16:creationId xmlns:a16="http://schemas.microsoft.com/office/drawing/2014/main" id="{B9E6B0C2-160A-E6CD-C951-F38A3A6FF8B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8829" y="4331280"/>
            <a:ext cx="1319485" cy="1436773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CEB5573-22A7-3841-ABAF-196949EB6F2B}"/>
              </a:ext>
            </a:extLst>
          </p:cNvPr>
          <p:cNvCxnSpPr>
            <a:cxnSpLocks/>
          </p:cNvCxnSpPr>
          <p:nvPr/>
        </p:nvCxnSpPr>
        <p:spPr>
          <a:xfrm>
            <a:off x="9380411" y="478378"/>
            <a:ext cx="0" cy="5711934"/>
          </a:xfrm>
          <a:prstGeom prst="line">
            <a:avLst/>
          </a:prstGeom>
          <a:ln w="19050">
            <a:solidFill>
              <a:srgbClr val="09796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7492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A0584C6-0898-52C1-93B6-196797F60482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Conceptual framework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AGM vs KM revision 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Cognitive modelling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Predictive modelling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Software tools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Experiments</a:t>
            </a:r>
          </a:p>
          <a:p>
            <a:pPr marL="457200" indent="-457200">
              <a:lnSpc>
                <a:spcPct val="20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6FF70E4-EF60-FBC3-A5E8-CA59D474E045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2 / 20                                                                                                  29 January 2024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D3C6DFF-CB0F-2855-287F-2D2C51646533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58282"/>
          </a:xfrm>
          <a:prstGeom prst="rect">
            <a:avLst/>
          </a:prstGeom>
          <a:noFill/>
        </p:spPr>
        <p:txBody>
          <a:bodyPr vert="horz" lIns="72000" tIns="72000" rIns="72000" bIns="720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Talk outline</a:t>
            </a:r>
          </a:p>
        </p:txBody>
      </p:sp>
    </p:spTree>
    <p:extLst>
      <p:ext uri="{BB962C8B-B14F-4D97-AF65-F5344CB8AC3E}">
        <p14:creationId xmlns:p14="http://schemas.microsoft.com/office/powerpoint/2010/main" val="41797153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30F0EC-D661-676B-7E5F-912014AE3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A92828-E063-E448-A262-B48EFA233982}"/>
              </a:ext>
            </a:extLst>
          </p:cNvPr>
          <p:cNvSpPr txBox="1">
            <a:spLocks/>
          </p:cNvSpPr>
          <p:nvPr/>
        </p:nvSpPr>
        <p:spPr>
          <a:xfrm>
            <a:off x="838200" y="1257187"/>
            <a:ext cx="10515600" cy="2949053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Current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design survey of model-based belief revision with human subjects on real examples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collect data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Next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benchmark revision data on cognitive, predictive models 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do predictive analysis of individual human belief revision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BF5FCA5-C7CF-C7B5-A05C-C25840356C2D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20 / 20                                                                                                  29 January 2024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60EDCB3-2DA5-AFD5-30A4-A5B8B42B2895}"/>
              </a:ext>
            </a:extLst>
          </p:cNvPr>
          <p:cNvSpPr txBox="1">
            <a:spLocks/>
          </p:cNvSpPr>
          <p:nvPr/>
        </p:nvSpPr>
        <p:spPr>
          <a:xfrm>
            <a:off x="2999780" y="4411297"/>
            <a:ext cx="6192439" cy="1398528"/>
          </a:xfrm>
          <a:prstGeom prst="rect">
            <a:avLst/>
          </a:prstGeom>
          <a:noFill/>
        </p:spPr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ZA" sz="2000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📩 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  <a:hlinkClick r:id="rId3"/>
              </a:rPr>
              <a:t>ckbaker@uwc.ac.za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 algn="ctr">
              <a:lnSpc>
                <a:spcPct val="120000"/>
              </a:lnSpc>
              <a:buNone/>
            </a:pPr>
            <a:r>
              <a:rPr lang="en-ZA" sz="2000" b="1" dirty="0"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🔎 </a:t>
            </a:r>
            <a:r>
              <a:rPr lang="en-ZA" sz="2000" b="1" dirty="0">
                <a:effectLst/>
                <a:latin typeface="Courier New" panose="02070309020205020404" pitchFamily="49" charset="0"/>
                <a:cs typeface="Courier New" panose="02070309020205020404" pitchFamily="49" charset="0"/>
                <a:hlinkClick r:id="rId4"/>
              </a:rPr>
              <a:t>https://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  <a:hlinkClick r:id="rId4"/>
              </a:rPr>
              <a:t>claykbaker.wordpress.com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6934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DE3A5-5F3B-4F16-6B1E-73DE67CD5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4CBAA602-6E33-EE95-D777-EBA1E942F5A7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58282"/>
          </a:xfrm>
          <a:prstGeom prst="rect">
            <a:avLst/>
          </a:prstGeom>
          <a:noFill/>
        </p:spPr>
        <p:txBody>
          <a:bodyPr vert="horz" lIns="72000" tIns="72000" rIns="72000" bIns="720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Conceptual framework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2F340FF-8B64-218B-2A44-09C23A2D18B2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3 / 20                                                                                                  29 January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6A0E1B-9EBD-A723-A129-DB9D77EE6E03}"/>
              </a:ext>
            </a:extLst>
          </p:cNvPr>
          <p:cNvSpPr txBox="1"/>
          <p:nvPr/>
        </p:nvSpPr>
        <p:spPr>
          <a:xfrm>
            <a:off x="80010" y="627876"/>
            <a:ext cx="3005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https://dl.acm.org/ccs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2012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E0A447-3ED2-9D50-2A6C-460675CC49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577766" y="1301269"/>
            <a:ext cx="7700541" cy="4516664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503B3327-F1DB-D43A-5428-02004C9C95B4}"/>
              </a:ext>
            </a:extLst>
          </p:cNvPr>
          <p:cNvGrpSpPr/>
          <p:nvPr/>
        </p:nvGrpSpPr>
        <p:grpSpPr>
          <a:xfrm>
            <a:off x="2770279" y="5969033"/>
            <a:ext cx="6651441" cy="391886"/>
            <a:chOff x="1912736" y="5952159"/>
            <a:chExt cx="6651441" cy="39188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455FD0B-2A96-C6A5-2751-2247A8BE3117}"/>
                </a:ext>
              </a:extLst>
            </p:cNvPr>
            <p:cNvSpPr/>
            <p:nvPr/>
          </p:nvSpPr>
          <p:spPr>
            <a:xfrm>
              <a:off x="1912736" y="6017729"/>
              <a:ext cx="296883" cy="249382"/>
            </a:xfrm>
            <a:prstGeom prst="rect">
              <a:avLst/>
            </a:prstGeom>
            <a:solidFill>
              <a:srgbClr val="64768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ECD21D75-99E2-78AA-EE94-4468498A9ECA}"/>
                </a:ext>
              </a:extLst>
            </p:cNvPr>
            <p:cNvSpPr/>
            <p:nvPr/>
          </p:nvSpPr>
          <p:spPr>
            <a:xfrm>
              <a:off x="3724843" y="6017729"/>
              <a:ext cx="296883" cy="249382"/>
            </a:xfrm>
            <a:prstGeom prst="rect">
              <a:avLst/>
            </a:prstGeom>
            <a:solidFill>
              <a:srgbClr val="E1E1E1"/>
            </a:solidFill>
            <a:ln w="25400">
              <a:solidFill>
                <a:srgbClr val="6476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0E5E7D7-9A34-6965-100B-611B46DE89C6}"/>
                </a:ext>
              </a:extLst>
            </p:cNvPr>
            <p:cNvSpPr/>
            <p:nvPr/>
          </p:nvSpPr>
          <p:spPr>
            <a:xfrm>
              <a:off x="5534806" y="6017729"/>
              <a:ext cx="296883" cy="249382"/>
            </a:xfrm>
            <a:prstGeom prst="rect">
              <a:avLst/>
            </a:prstGeom>
            <a:solidFill>
              <a:srgbClr val="E1E1E1"/>
            </a:solidFill>
            <a:ln>
              <a:solidFill>
                <a:srgbClr val="E1E1E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noFill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97D38CF-DDAD-6960-BED7-1965183C982A}"/>
                </a:ext>
              </a:extLst>
            </p:cNvPr>
            <p:cNvSpPr txBox="1"/>
            <p:nvPr/>
          </p:nvSpPr>
          <p:spPr>
            <a:xfrm>
              <a:off x="2340158" y="6020890"/>
              <a:ext cx="103586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High relevance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1F1FC0C7-C9F2-5B97-D4B8-18ABD31E15C5}"/>
                </a:ext>
              </a:extLst>
            </p:cNvPr>
            <p:cNvSpPr txBox="1"/>
            <p:nvPr/>
          </p:nvSpPr>
          <p:spPr>
            <a:xfrm>
              <a:off x="4155706" y="6020890"/>
              <a:ext cx="122822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Medium relevance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036F229-532A-AD9C-09CD-F0673FB36C35}"/>
                </a:ext>
              </a:extLst>
            </p:cNvPr>
            <p:cNvSpPr txBox="1"/>
            <p:nvPr/>
          </p:nvSpPr>
          <p:spPr>
            <a:xfrm>
              <a:off x="5982568" y="6020890"/>
              <a:ext cx="100700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Low relevance</a:t>
              </a:r>
            </a:p>
          </p:txBody>
        </p:sp>
        <p:sp>
          <p:nvSpPr>
            <p:cNvPr id="6" name="Can 5">
              <a:extLst>
                <a:ext uri="{FF2B5EF4-FFF2-40B4-BE49-F238E27FC236}">
                  <a16:creationId xmlns:a16="http://schemas.microsoft.com/office/drawing/2014/main" id="{BF9956D5-3C88-81F9-789D-461954A4B4E8}"/>
                </a:ext>
              </a:extLst>
            </p:cNvPr>
            <p:cNvSpPr/>
            <p:nvPr/>
          </p:nvSpPr>
          <p:spPr>
            <a:xfrm>
              <a:off x="7140454" y="5952159"/>
              <a:ext cx="344385" cy="391886"/>
            </a:xfrm>
            <a:prstGeom prst="can">
              <a:avLst/>
            </a:prstGeom>
            <a:solidFill>
              <a:srgbClr val="FFF3CC"/>
            </a:solidFill>
            <a:ln>
              <a:solidFill>
                <a:srgbClr val="E3C87A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6FA51EF-C56A-4540-DCEE-5731C10535E4}"/>
                </a:ext>
              </a:extLst>
            </p:cNvPr>
            <p:cNvSpPr txBox="1"/>
            <p:nvPr/>
          </p:nvSpPr>
          <p:spPr>
            <a:xfrm>
              <a:off x="7635718" y="6019309"/>
              <a:ext cx="92845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Arial" panose="020B0604020202020204" pitchFamily="34" charset="0"/>
                  <a:cs typeface="Arial" panose="020B0604020202020204" pitchFamily="34" charset="0"/>
                </a:rPr>
                <a:t>Software/tool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71087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B8C3DD-AC13-18AD-262B-656DA414C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A9C756-7DD1-C54B-B478-3D896C4B41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C83B947-D495-B21C-83E8-E5D266D89EA7}"/>
              </a:ext>
            </a:extLst>
          </p:cNvPr>
          <p:cNvSpPr txBox="1">
            <a:spLocks/>
          </p:cNvSpPr>
          <p:nvPr/>
        </p:nvSpPr>
        <p:spPr>
          <a:xfrm>
            <a:off x="838200" y="1257504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 believe there are 3 cups in the dining room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each cup is either on the dining table or not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6626F3-218B-C3BA-E343-E4F510B894FE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4 / 20                                                                                                  29 January 2024</a:t>
            </a: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D8BBE9D5-F056-D29C-9532-A73F122ABCA5}"/>
              </a:ext>
            </a:extLst>
          </p:cNvPr>
          <p:cNvSpPr/>
          <p:nvPr/>
        </p:nvSpPr>
        <p:spPr>
          <a:xfrm>
            <a:off x="6450904" y="1792965"/>
            <a:ext cx="576198" cy="639123"/>
          </a:xfrm>
          <a:prstGeom prst="righ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69A04-0D27-4F3A-983C-544786DECF6C}"/>
              </a:ext>
            </a:extLst>
          </p:cNvPr>
          <p:cNvSpPr txBox="1"/>
          <p:nvPr/>
        </p:nvSpPr>
        <p:spPr>
          <a:xfrm>
            <a:off x="7155278" y="1785757"/>
            <a:ext cx="34708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knowledge base, belief base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contains statements about the world</a:t>
            </a:r>
          </a:p>
        </p:txBody>
      </p:sp>
      <p:pic>
        <p:nvPicPr>
          <p:cNvPr id="4" name="Picture 3" descr="Interior view of modern kitchen and dining room">
            <a:extLst>
              <a:ext uri="{FF2B5EF4-FFF2-40B4-BE49-F238E27FC236}">
                <a16:creationId xmlns:a16="http://schemas.microsoft.com/office/drawing/2014/main" id="{69591BDC-5C54-C203-0A96-659DA0D288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898" y="4023569"/>
            <a:ext cx="2577335" cy="171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7468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1D791-C17C-9E62-E54C-85131D6BDB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4EBC05-FA6C-D260-028E-57B9B3730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D564E885-E04E-EA96-4033-7E53BEE2D3D1}"/>
              </a:ext>
            </a:extLst>
          </p:cNvPr>
          <p:cNvSpPr txBox="1">
            <a:spLocks/>
          </p:cNvSpPr>
          <p:nvPr/>
        </p:nvSpPr>
        <p:spPr>
          <a:xfrm>
            <a:off x="838200" y="1257504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I believe there are 3 cups in the dining room</a:t>
            </a:r>
          </a:p>
          <a:p>
            <a:pPr>
              <a:lnSpc>
                <a:spcPct val="120000"/>
              </a:lnSpc>
              <a:spcBef>
                <a:spcPts val="0"/>
              </a:spcBef>
              <a:defRPr/>
            </a:pP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each cup is either on the dining table or not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9AC3284-61FC-BE8A-CCA5-E24885CEEE77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5 / 20                                                                                                  29 January 2024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92DB70E-334A-324F-BDEC-47544DEAAAE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C92DB70E-334A-324F-BDEC-47544DEAAAE1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5" r="-2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235" r="-1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01235" r="-2469" b="-8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22698095-C42C-7E05-41E8-9706959EE44D}"/>
              </a:ext>
            </a:extLst>
          </p:cNvPr>
          <p:cNvSpPr txBox="1"/>
          <p:nvPr/>
        </p:nvSpPr>
        <p:spPr>
          <a:xfrm>
            <a:off x="5048177" y="3314585"/>
            <a:ext cx="21579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single 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interpretation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possible world</a:t>
            </a:r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6B244804-CFD7-A855-C1A1-A7FFA5A53B35}"/>
              </a:ext>
            </a:extLst>
          </p:cNvPr>
          <p:cNvSpPr/>
          <p:nvPr/>
        </p:nvSpPr>
        <p:spPr>
          <a:xfrm>
            <a:off x="7206140" y="3429000"/>
            <a:ext cx="187890" cy="316282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 descr="Interior view of modern kitchen and dining room">
            <a:extLst>
              <a:ext uri="{FF2B5EF4-FFF2-40B4-BE49-F238E27FC236}">
                <a16:creationId xmlns:a16="http://schemas.microsoft.com/office/drawing/2014/main" id="{77DA89FE-F3CB-C9CC-2581-17E685F1F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898" y="4023569"/>
            <a:ext cx="2577335" cy="171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067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58C6D1-410D-95AA-BBCF-B4B2F921F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C5BF0E-61C3-FBCA-23C9-1E592A9C5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7ABD7768-8D8C-A73C-5187-F18627D3AF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45312"/>
                <a:ext cx="10515600" cy="4698939"/>
              </a:xfrm>
              <a:prstGeom prst="rect">
                <a:avLst/>
              </a:prstGeom>
              <a:ln w="38100">
                <a:solidFill>
                  <a:srgbClr val="097969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Example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I believe there are 3 cups in the dining room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each cup is either on the dining table or not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After sending a robot into the dining room, it reports: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cup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not on the table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7ABD7768-8D8C-A73C-5187-F18627D3A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45312"/>
                <a:ext cx="10515600" cy="46989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097969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A8027D73-B552-5551-A76F-FDF8AD9A396B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6 / 20                                                                                                  29 January 2024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6B3FAFE-78A9-D2DD-2385-E652588C9D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4188345"/>
                  </p:ext>
                </p:extLst>
              </p:nvPr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6B3FAFE-78A9-D2DD-2385-E652588C9DD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24188345"/>
                  </p:ext>
                </p:extLst>
              </p:nvPr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r="-2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1235" r="-1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1235" r="-2469" b="-8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Left Brace 7">
            <a:extLst>
              <a:ext uri="{FF2B5EF4-FFF2-40B4-BE49-F238E27FC236}">
                <a16:creationId xmlns:a16="http://schemas.microsoft.com/office/drawing/2014/main" id="{C543CBAF-FC2C-2E96-0F47-9106ECA094E1}"/>
              </a:ext>
            </a:extLst>
          </p:cNvPr>
          <p:cNvSpPr/>
          <p:nvPr/>
        </p:nvSpPr>
        <p:spPr>
          <a:xfrm>
            <a:off x="7143664" y="3858014"/>
            <a:ext cx="351772" cy="1403005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4AB1500-7DFA-2940-DCC0-FAE1FF59BDF1}"/>
              </a:ext>
            </a:extLst>
          </p:cNvPr>
          <p:cNvSpPr txBox="1"/>
          <p:nvPr/>
        </p:nvSpPr>
        <p:spPr>
          <a:xfrm>
            <a:off x="5064249" y="4297905"/>
            <a:ext cx="2079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models 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of the world,</a:t>
            </a:r>
          </a:p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after revision</a:t>
            </a:r>
          </a:p>
        </p:txBody>
      </p:sp>
      <p:pic>
        <p:nvPicPr>
          <p:cNvPr id="5" name="Picture 4" descr="Interior view of modern kitchen and dining room">
            <a:extLst>
              <a:ext uri="{FF2B5EF4-FFF2-40B4-BE49-F238E27FC236}">
                <a16:creationId xmlns:a16="http://schemas.microsoft.com/office/drawing/2014/main" id="{525CF29D-1DB8-F92A-7AC0-DC7FE65893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898" y="4023569"/>
            <a:ext cx="2577335" cy="171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31409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6AE4E-F07D-CD67-19A9-EA1158965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E48A93-8A04-8678-263E-F55668038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1A9A1FBC-73CD-C5F6-E20F-58C1F5AB6C1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45312"/>
                <a:ext cx="10515600" cy="4698939"/>
              </a:xfrm>
              <a:prstGeom prst="rect">
                <a:avLst/>
              </a:prstGeom>
              <a:ln w="38100">
                <a:solidFill>
                  <a:srgbClr val="097969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vert="horz" lIns="180000" tIns="180000" rIns="180000" bIns="18000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Example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I believe there are 3 cups in the dining room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each cup is either on the dining table or not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r>
                  <a:rPr lang="en-US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After sending a robot into the dining room, it reports: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cup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 is not on the table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cup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𝑏</m:t>
                    </m:r>
                    <m:r>
                      <a:rPr lang="en-US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sz="1800" dirty="0">
                    <a:latin typeface="Arial" panose="020B0604020202020204" pitchFamily="34" charset="0"/>
                    <a:cs typeface="Arial" panose="020B0604020202020204" pitchFamily="34" charset="0"/>
                  </a:rPr>
                  <a:t>is on the table</a:t>
                </a:r>
              </a:p>
              <a:p>
                <a:pPr>
                  <a:lnSpc>
                    <a:spcPct val="120000"/>
                  </a:lnSpc>
                  <a:spcBef>
                    <a:spcPts val="0"/>
                  </a:spcBef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0" indent="0">
                  <a:lnSpc>
                    <a:spcPct val="120000"/>
                  </a:lnSpc>
                  <a:spcBef>
                    <a:spcPts val="0"/>
                  </a:spcBef>
                  <a:buNone/>
                  <a:defRPr/>
                </a:pPr>
                <a:endParaRPr 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1A9A1FBC-73CD-C5F6-E20F-58C1F5AB6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45312"/>
                <a:ext cx="10515600" cy="46989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 w="38100">
                <a:solidFill>
                  <a:srgbClr val="097969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1">
            <a:extLst>
              <a:ext uri="{FF2B5EF4-FFF2-40B4-BE49-F238E27FC236}">
                <a16:creationId xmlns:a16="http://schemas.microsoft.com/office/drawing/2014/main" id="{8CF4CDB7-677E-522D-0DD3-4024F7EB5FD5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7 / 20                                                                                                  29 January 2024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6CE179-8712-48DE-32DB-CD8075D8B3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6791113"/>
                  </p:ext>
                </p:extLst>
              </p:nvPr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𝒂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𝒃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𝒄</m:t>
                                </m:r>
                              </m:oMath>
                            </m:oMathPara>
                          </a14:m>
                          <a:endParaRPr lang="en-US" b="1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6CE179-8712-48DE-32DB-CD8075D8B37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6791113"/>
                  </p:ext>
                </p:extLst>
              </p:nvPr>
            </p:nvGraphicFramePr>
            <p:xfrm>
              <a:off x="7638094" y="1928541"/>
              <a:ext cx="3078618" cy="333248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026206">
                      <a:extLst>
                        <a:ext uri="{9D8B030D-6E8A-4147-A177-3AD203B41FA5}">
                          <a16:colId xmlns:a16="http://schemas.microsoft.com/office/drawing/2014/main" val="2968149016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2213961251"/>
                        </a:ext>
                      </a:extLst>
                    </a:gridCol>
                    <a:gridCol w="1026206">
                      <a:extLst>
                        <a:ext uri="{9D8B030D-6E8A-4147-A177-3AD203B41FA5}">
                          <a16:colId xmlns:a16="http://schemas.microsoft.com/office/drawing/2014/main" val="3992057933"/>
                        </a:ext>
                      </a:extLst>
                    </a:gridCol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35" r="-2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1235" r="-102469" b="-81379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01235" r="-2469" b="-8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9848189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32728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4422296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589722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9581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4472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558682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T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212440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F</a:t>
                          </a:r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8106941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Left Brace 4">
            <a:extLst>
              <a:ext uri="{FF2B5EF4-FFF2-40B4-BE49-F238E27FC236}">
                <a16:creationId xmlns:a16="http://schemas.microsoft.com/office/drawing/2014/main" id="{273EAAF2-332E-C02E-C314-E2FB40E2A948}"/>
              </a:ext>
            </a:extLst>
          </p:cNvPr>
          <p:cNvSpPr/>
          <p:nvPr/>
        </p:nvSpPr>
        <p:spPr>
          <a:xfrm>
            <a:off x="7257442" y="3770334"/>
            <a:ext cx="250520" cy="739036"/>
          </a:xfrm>
          <a:prstGeom prst="leftBrac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BCAD3BE-1F91-5F60-B86E-A8BF13E2DD93}"/>
              </a:ext>
            </a:extLst>
          </p:cNvPr>
          <p:cNvSpPr txBox="1"/>
          <p:nvPr/>
        </p:nvSpPr>
        <p:spPr>
          <a:xfrm>
            <a:off x="5047895" y="3847464"/>
            <a:ext cx="20794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models</a:t>
            </a:r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 of the world,</a:t>
            </a:r>
          </a:p>
          <a:p>
            <a:r>
              <a:rPr lang="en-US" sz="1600" i="1" dirty="0">
                <a:latin typeface="Arial" panose="020B0604020202020204" pitchFamily="34" charset="0"/>
                <a:cs typeface="Arial" panose="020B0604020202020204" pitchFamily="34" charset="0"/>
              </a:rPr>
              <a:t>after revision again</a:t>
            </a:r>
          </a:p>
        </p:txBody>
      </p:sp>
      <p:pic>
        <p:nvPicPr>
          <p:cNvPr id="9" name="Picture 8" descr="Interior view of modern kitchen and dining room">
            <a:extLst>
              <a:ext uri="{FF2B5EF4-FFF2-40B4-BE49-F238E27FC236}">
                <a16:creationId xmlns:a16="http://schemas.microsoft.com/office/drawing/2014/main" id="{B79BBFDD-8D69-F388-0FE4-CD6CA9159A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898" y="4023569"/>
            <a:ext cx="2577335" cy="1718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2098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">
            <a:extLst>
              <a:ext uri="{FF2B5EF4-FFF2-40B4-BE49-F238E27FC236}">
                <a16:creationId xmlns:a16="http://schemas.microsoft.com/office/drawing/2014/main" id="{B6FF70E4-EF60-FBC3-A5E8-CA59D474E045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8 / 20                                                                                                  29 January 2024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D3C6DFF-CB0F-2855-287F-2D2C51646533}"/>
              </a:ext>
            </a:extLst>
          </p:cNvPr>
          <p:cNvSpPr txBox="1">
            <a:spLocks/>
          </p:cNvSpPr>
          <p:nvPr/>
        </p:nvSpPr>
        <p:spPr>
          <a:xfrm>
            <a:off x="0" y="1"/>
            <a:ext cx="12192000" cy="758282"/>
          </a:xfrm>
          <a:prstGeom prst="rect">
            <a:avLst/>
          </a:prstGeom>
          <a:noFill/>
        </p:spPr>
        <p:txBody>
          <a:bodyPr vert="horz" lIns="72000" tIns="72000" rIns="72000" bIns="7200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46278538-AAE2-A459-FD85-3BEA49EA32D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24461611"/>
                  </p:ext>
                </p:extLst>
              </p:nvPr>
            </p:nvGraphicFramePr>
            <p:xfrm>
              <a:off x="2674620" y="1564930"/>
              <a:ext cx="6343649" cy="37281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</mc:Choice>
        <mc:Fallback xmlns="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46278538-AAE2-A459-FD85-3BEA49EA32D0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1924461611"/>
                  </p:ext>
                </p:extLst>
              </p:nvPr>
            </p:nvGraphicFramePr>
            <p:xfrm>
              <a:off x="2674620" y="1564930"/>
              <a:ext cx="6343649" cy="372814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8" r:lo="rId9" r:qs="rId10" r:cs="rId11"/>
              </a:graphicData>
            </a:graphic>
          </p:graphicFrame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8862F482-E9F3-78B0-5E37-2630FA133D10}"/>
              </a:ext>
            </a:extLst>
          </p:cNvPr>
          <p:cNvSpPr txBox="1"/>
          <p:nvPr/>
        </p:nvSpPr>
        <p:spPr>
          <a:xfrm>
            <a:off x="80010" y="627876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Fermé and Hansson, 2018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C20A4EA-3B26-2EA7-0C19-4B4932F5A61D}"/>
              </a:ext>
            </a:extLst>
          </p:cNvPr>
          <p:cNvGrpSpPr/>
          <p:nvPr/>
        </p:nvGrpSpPr>
        <p:grpSpPr>
          <a:xfrm rot="10800000">
            <a:off x="4819483" y="2976205"/>
            <a:ext cx="179999" cy="648000"/>
            <a:chOff x="2467362" y="1550637"/>
            <a:chExt cx="179999" cy="648000"/>
          </a:xfrm>
          <a:solidFill>
            <a:schemeClr val="accent2"/>
          </a:solidFill>
        </p:grpSpPr>
        <p:sp>
          <p:nvSpPr>
            <p:cNvPr id="3" name="Right Arrow 2">
              <a:extLst>
                <a:ext uri="{FF2B5EF4-FFF2-40B4-BE49-F238E27FC236}">
                  <a16:creationId xmlns:a16="http://schemas.microsoft.com/office/drawing/2014/main" id="{36ACAD66-B61B-C397-5994-C7F91FF28DDC}"/>
                </a:ext>
              </a:extLst>
            </p:cNvPr>
            <p:cNvSpPr/>
            <p:nvPr/>
          </p:nvSpPr>
          <p:spPr>
            <a:xfrm rot="18000000">
              <a:off x="2233362" y="1784637"/>
              <a:ext cx="648000" cy="17999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" name="Right Arrow 4">
              <a:extLst>
                <a:ext uri="{FF2B5EF4-FFF2-40B4-BE49-F238E27FC236}">
                  <a16:creationId xmlns:a16="http://schemas.microsoft.com/office/drawing/2014/main" id="{EC35F838-AD1B-6A00-78BD-D9ECD3F24EB8}"/>
                </a:ext>
              </a:extLst>
            </p:cNvPr>
            <p:cNvSpPr txBox="1"/>
            <p:nvPr/>
          </p:nvSpPr>
          <p:spPr>
            <a:xfrm rot="7200000">
              <a:off x="2246862" y="1844020"/>
              <a:ext cx="594000" cy="10799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700" kern="120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B4B94B78-F7AD-EC06-0E8E-0410876421C6}"/>
              </a:ext>
            </a:extLst>
          </p:cNvPr>
          <p:cNvGrpSpPr/>
          <p:nvPr/>
        </p:nvGrpSpPr>
        <p:grpSpPr>
          <a:xfrm rot="18050538">
            <a:off x="6628258" y="2873061"/>
            <a:ext cx="179999" cy="648000"/>
            <a:chOff x="2467362" y="1550637"/>
            <a:chExt cx="179999" cy="648000"/>
          </a:xfrm>
          <a:solidFill>
            <a:schemeClr val="accent2"/>
          </a:solidFill>
        </p:grpSpPr>
        <p:sp>
          <p:nvSpPr>
            <p:cNvPr id="7" name="Right Arrow 6">
              <a:extLst>
                <a:ext uri="{FF2B5EF4-FFF2-40B4-BE49-F238E27FC236}">
                  <a16:creationId xmlns:a16="http://schemas.microsoft.com/office/drawing/2014/main" id="{5BE15E88-B0C9-BCDE-77C0-DFB6982E35A9}"/>
                </a:ext>
              </a:extLst>
            </p:cNvPr>
            <p:cNvSpPr/>
            <p:nvPr/>
          </p:nvSpPr>
          <p:spPr>
            <a:xfrm rot="18000000">
              <a:off x="2233362" y="1784637"/>
              <a:ext cx="648000" cy="17999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" name="Right Arrow 4">
              <a:extLst>
                <a:ext uri="{FF2B5EF4-FFF2-40B4-BE49-F238E27FC236}">
                  <a16:creationId xmlns:a16="http://schemas.microsoft.com/office/drawing/2014/main" id="{3171A7A0-558D-9047-FB54-576F104E8E8E}"/>
                </a:ext>
              </a:extLst>
            </p:cNvPr>
            <p:cNvSpPr txBox="1"/>
            <p:nvPr/>
          </p:nvSpPr>
          <p:spPr>
            <a:xfrm rot="18000000">
              <a:off x="2246862" y="1844020"/>
              <a:ext cx="594000" cy="10799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700" kern="1200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425FF8F-60F6-CE8C-5676-1E932ACD8D96}"/>
              </a:ext>
            </a:extLst>
          </p:cNvPr>
          <p:cNvGrpSpPr/>
          <p:nvPr/>
        </p:nvGrpSpPr>
        <p:grpSpPr>
          <a:xfrm rot="3623787">
            <a:off x="5783740" y="4481297"/>
            <a:ext cx="179999" cy="648000"/>
            <a:chOff x="2467362" y="1550637"/>
            <a:chExt cx="179999" cy="648000"/>
          </a:xfrm>
          <a:solidFill>
            <a:schemeClr val="accent2"/>
          </a:solidFill>
        </p:grpSpPr>
        <p:sp>
          <p:nvSpPr>
            <p:cNvPr id="10" name="Right Arrow 9">
              <a:extLst>
                <a:ext uri="{FF2B5EF4-FFF2-40B4-BE49-F238E27FC236}">
                  <a16:creationId xmlns:a16="http://schemas.microsoft.com/office/drawing/2014/main" id="{169EFE4C-2F7D-26DD-43F3-FC0972B24E79}"/>
                </a:ext>
              </a:extLst>
            </p:cNvPr>
            <p:cNvSpPr/>
            <p:nvPr/>
          </p:nvSpPr>
          <p:spPr>
            <a:xfrm rot="18000000">
              <a:off x="2233362" y="1784637"/>
              <a:ext cx="648000" cy="179999"/>
            </a:xfrm>
            <a:prstGeom prst="rightArrow">
              <a:avLst>
                <a:gd name="adj1" fmla="val 60000"/>
                <a:gd name="adj2" fmla="val 50000"/>
              </a:avLst>
            </a:prstGeom>
            <a:grpFill/>
          </p:spPr>
          <p:style>
            <a:ln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dk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dk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Right Arrow 4">
              <a:extLst>
                <a:ext uri="{FF2B5EF4-FFF2-40B4-BE49-F238E27FC236}">
                  <a16:creationId xmlns:a16="http://schemas.microsoft.com/office/drawing/2014/main" id="{6FDBBA8A-CD6E-287D-E7E8-F1F134BF7991}"/>
                </a:ext>
              </a:extLst>
            </p:cNvPr>
            <p:cNvSpPr txBox="1"/>
            <p:nvPr/>
          </p:nvSpPr>
          <p:spPr>
            <a:xfrm rot="18000000">
              <a:off x="2246862" y="1844020"/>
              <a:ext cx="594000" cy="107999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marL="0" lvl="0" indent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GB" sz="700" kern="120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F9143A3-22B9-A330-364A-86EA98AD3E02}"/>
                  </a:ext>
                </a:extLst>
              </p:cNvPr>
              <p:cNvSpPr txBox="1"/>
              <p:nvPr/>
            </p:nvSpPr>
            <p:spPr>
              <a:xfrm>
                <a:off x="5529174" y="4891286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−¬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F9143A3-22B9-A330-364A-86EA98AD3E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9174" y="4891286"/>
                <a:ext cx="614934" cy="338554"/>
              </a:xfrm>
              <a:prstGeom prst="rect">
                <a:avLst/>
              </a:prstGeom>
              <a:blipFill>
                <a:blip r:embed="rId12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7CF5204-6E8B-BF1C-6854-64AC46C11528}"/>
                  </a:ext>
                </a:extLst>
              </p:cNvPr>
              <p:cNvSpPr txBox="1"/>
              <p:nvPr/>
            </p:nvSpPr>
            <p:spPr>
              <a:xfrm>
                <a:off x="5149424" y="3352261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7CF5204-6E8B-BF1C-6854-64AC46C115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424" y="3352261"/>
                <a:ext cx="614934" cy="338554"/>
              </a:xfrm>
              <a:prstGeom prst="rect">
                <a:avLst/>
              </a:prstGeom>
              <a:blipFill>
                <a:blip r:embed="rId13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038DEFA-93EC-0C10-D1BE-43F12224B559}"/>
                  </a:ext>
                </a:extLst>
              </p:cNvPr>
              <p:cNvSpPr txBox="1"/>
              <p:nvPr/>
            </p:nvSpPr>
            <p:spPr>
              <a:xfrm>
                <a:off x="6674770" y="2974613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038DEFA-93EC-0C10-D1BE-43F12224B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4770" y="2974613"/>
                <a:ext cx="614934" cy="338554"/>
              </a:xfrm>
              <a:prstGeom prst="rect">
                <a:avLst/>
              </a:prstGeom>
              <a:blipFill>
                <a:blip r:embed="rId1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12FBB51-E8B5-64F1-2E65-1E2C6B6771A9}"/>
                  </a:ext>
                </a:extLst>
              </p:cNvPr>
              <p:cNvSpPr txBox="1"/>
              <p:nvPr/>
            </p:nvSpPr>
            <p:spPr>
              <a:xfrm>
                <a:off x="5866870" y="3337037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−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12FBB51-E8B5-64F1-2E65-1E2C6B677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6870" y="3337037"/>
                <a:ext cx="614934" cy="338554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BC5B99D-C19C-43AE-9E7C-22046F611A24}"/>
                  </a:ext>
                </a:extLst>
              </p:cNvPr>
              <p:cNvSpPr txBox="1"/>
              <p:nvPr/>
            </p:nvSpPr>
            <p:spPr>
              <a:xfrm>
                <a:off x="4330635" y="3027783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∗¬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BC5B99D-C19C-43AE-9E7C-22046F611A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0635" y="3027783"/>
                <a:ext cx="614934" cy="338554"/>
              </a:xfrm>
              <a:prstGeom prst="rect">
                <a:avLst/>
              </a:prstGeom>
              <a:blipFill>
                <a:blip r:embed="rId16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7BED720-53E2-74B2-F873-68A1D18CC0BF}"/>
                  </a:ext>
                </a:extLst>
              </p:cNvPr>
              <p:cNvSpPr txBox="1"/>
              <p:nvPr/>
            </p:nvSpPr>
            <p:spPr>
              <a:xfrm>
                <a:off x="5549125" y="4090643"/>
                <a:ext cx="614934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+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¬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47BED720-53E2-74B2-F873-68A1D18CC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9125" y="4090643"/>
                <a:ext cx="614934" cy="338554"/>
              </a:xfrm>
              <a:prstGeom prst="rect">
                <a:avLst/>
              </a:prstGeom>
              <a:blipFill>
                <a:blip r:embed="rId17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F2C01FF-2F7F-DAD0-A6A2-C4067ADCA0F3}"/>
                  </a:ext>
                </a:extLst>
              </p:cNvPr>
              <p:cNvSpPr txBox="1"/>
              <p:nvPr/>
            </p:nvSpPr>
            <p:spPr>
              <a:xfrm>
                <a:off x="1541532" y="5750338"/>
                <a:ext cx="866441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Remark: The six types of belief change hold under the assumption that </a:t>
                </a:r>
                <a:r>
                  <a:rPr lang="en-US" dirty="0"/>
                  <a:t>⊬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and</a:t>
                </a:r>
                <a:r>
                  <a:rPr lang="en-US" dirty="0"/>
                  <a:t> ⊬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¬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𝑝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7F2C01FF-2F7F-DAD0-A6A2-C4067ADCA0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1532" y="5750338"/>
                <a:ext cx="8664415" cy="369332"/>
              </a:xfrm>
              <a:prstGeom prst="rect">
                <a:avLst/>
              </a:prstGeom>
              <a:blipFill>
                <a:blip r:embed="rId18"/>
                <a:stretch>
                  <a:fillRect l="-586"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6F567A-BEA7-BBA9-68A7-99C01E843D70}"/>
                  </a:ext>
                </a:extLst>
              </p:cNvPr>
              <p:cNvSpPr txBox="1"/>
              <p:nvPr/>
            </p:nvSpPr>
            <p:spPr>
              <a:xfrm>
                <a:off x="9632174" y="2277736"/>
                <a:ext cx="1592103" cy="26961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US" dirty="0"/>
                  <a:t>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expansion</a:t>
                </a:r>
              </a:p>
              <a:p>
                <a:pPr>
                  <a:lnSpc>
                    <a:spcPct val="120000"/>
                  </a:lnSpc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US" dirty="0"/>
                  <a:t> 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contraction</a:t>
                </a:r>
              </a:p>
              <a:p>
                <a:pPr>
                  <a:lnSpc>
                    <a:spcPct val="120000"/>
                  </a:lnSpc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∗</m:t>
                    </m:r>
                  </m:oMath>
                </a14:m>
                <a:r>
                  <a:rPr lang="en-US" dirty="0"/>
                  <a:t> 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revision</a:t>
                </a:r>
              </a:p>
              <a:p>
                <a:pPr>
                  <a:lnSpc>
                    <a:spcPct val="120000"/>
                  </a:lnSpc>
                </a:pPr>
                <a:endParaRPr 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¬</m:t>
                    </m:r>
                  </m:oMath>
                </a14:m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 negation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6F567A-BEA7-BBA9-68A7-99C01E843D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32174" y="2277736"/>
                <a:ext cx="1592103" cy="2696123"/>
              </a:xfrm>
              <a:prstGeom prst="rect">
                <a:avLst/>
              </a:prstGeom>
              <a:blipFill>
                <a:blip r:embed="rId19"/>
                <a:stretch>
                  <a:fillRect t="-469" r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1194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A10F1A-8857-F649-05C8-707E7B7B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4BBCB-B6E5-1242-2933-38DBD12DBB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758282"/>
          </a:xfrm>
          <a:noFill/>
        </p:spPr>
        <p:txBody>
          <a:bodyPr lIns="72000" tIns="72000" rIns="72000" bIns="72000">
            <a:normAutofit/>
          </a:bodyPr>
          <a:lstStyle/>
          <a:p>
            <a:r>
              <a:rPr lang="en-US" dirty="0">
                <a:solidFill>
                  <a:srgbClr val="09796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AGM belief revision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0EDAF9F-4EDE-2A7A-38AE-A486F373E865}"/>
              </a:ext>
            </a:extLst>
          </p:cNvPr>
          <p:cNvSpPr txBox="1">
            <a:spLocks/>
          </p:cNvSpPr>
          <p:nvPr/>
        </p:nvSpPr>
        <p:spPr>
          <a:xfrm>
            <a:off x="838200" y="1245312"/>
            <a:ext cx="10515600" cy="4698939"/>
          </a:xfrm>
          <a:prstGeom prst="rect">
            <a:avLst/>
          </a:prstGeom>
          <a:ln w="38100">
            <a:solidFill>
              <a:srgbClr val="09796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180000" tIns="180000" rIns="180000" bIns="18000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Bef>
                <a:spcPts val="0"/>
              </a:spcBef>
              <a:buNone/>
              <a:defRPr/>
            </a:pP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Approach</a:t>
            </a: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considers different pieces of information that refer to the same setting</a:t>
            </a: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supposes a belief set, a deductively closed set of formulae to represent beliefs</a:t>
            </a: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revision is performed by a binary operator </a:t>
            </a: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None/>
              <a:defRPr/>
            </a:pPr>
            <a:endParaRPr lang="en-US" sz="1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defines postulates that a revision operator must satisfy to be considered ‘rational’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89524A2-EBFE-A540-6DA4-1D5A9DBBBBBE}"/>
              </a:ext>
            </a:extLst>
          </p:cNvPr>
          <p:cNvSpPr txBox="1">
            <a:spLocks/>
          </p:cNvSpPr>
          <p:nvPr/>
        </p:nvSpPr>
        <p:spPr>
          <a:xfrm>
            <a:off x="0" y="6431280"/>
            <a:ext cx="12192000" cy="456883"/>
          </a:xfrm>
          <a:prstGeom prst="rect">
            <a:avLst/>
          </a:prstGeom>
          <a:solidFill>
            <a:srgbClr val="097969"/>
          </a:solidFill>
        </p:spPr>
        <p:txBody>
          <a:bodyPr vert="horz" lIns="72000" tIns="72000" rIns="72000" bIns="7200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K. Baker                                                                                                     9 / 20                                                                                                  29 January 2024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202CEE-2261-0C97-3331-2F6B3CA95EC5}"/>
              </a:ext>
            </a:extLst>
          </p:cNvPr>
          <p:cNvSpPr txBox="1"/>
          <p:nvPr/>
        </p:nvSpPr>
        <p:spPr>
          <a:xfrm>
            <a:off x="80010" y="627876"/>
            <a:ext cx="4724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Alchourrón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Gärdenfors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Makinson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1985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8B38431-A2E2-1967-223C-148A8673A9E3}"/>
              </a:ext>
            </a:extLst>
          </p:cNvPr>
          <p:cNvGrpSpPr/>
          <p:nvPr/>
        </p:nvGrpSpPr>
        <p:grpSpPr>
          <a:xfrm>
            <a:off x="4227615" y="2751732"/>
            <a:ext cx="4337191" cy="1925024"/>
            <a:chOff x="4156363" y="2469465"/>
            <a:chExt cx="4337191" cy="192502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E3994C9-0F86-F5D7-C28B-A3D103DAFD44}"/>
                </a:ext>
              </a:extLst>
            </p:cNvPr>
            <p:cNvSpPr/>
            <p:nvPr/>
          </p:nvSpPr>
          <p:spPr>
            <a:xfrm>
              <a:off x="5454732" y="3658219"/>
              <a:ext cx="1282535" cy="73627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28575">
              <a:solidFill>
                <a:srgbClr val="097969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B86C59C-9802-A3B8-EA29-47600FB9BC6B}"/>
                    </a:ext>
                  </a:extLst>
                </p:cNvPr>
                <p:cNvSpPr txBox="1"/>
                <p:nvPr/>
              </p:nvSpPr>
              <p:spPr>
                <a:xfrm>
                  <a:off x="4156363" y="3829813"/>
                  <a:ext cx="40645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3B86C59C-9802-A3B8-EA29-47600FB9BC6B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56363" y="3829813"/>
                  <a:ext cx="406458" cy="369332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6DF83C6-D464-AF59-D5CA-DD80B9934187}"/>
                    </a:ext>
                  </a:extLst>
                </p:cNvPr>
                <p:cNvSpPr txBox="1"/>
                <p:nvPr/>
              </p:nvSpPr>
              <p:spPr>
                <a:xfrm>
                  <a:off x="5713020" y="2469465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6DF83C6-D464-AF59-D5CA-DD80B993418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13020" y="2469465"/>
                  <a:ext cx="809501" cy="369332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B339ED4-6C34-7F69-1329-0BB4C16E151D}"/>
                    </a:ext>
                  </a:extLst>
                </p:cNvPr>
                <p:cNvSpPr txBox="1"/>
                <p:nvPr/>
              </p:nvSpPr>
              <p:spPr>
                <a:xfrm>
                  <a:off x="7684053" y="3842166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𝐾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8B339ED4-6C34-7F69-1329-0BB4C16E151D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684053" y="3842166"/>
                  <a:ext cx="809501" cy="369332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9FB8C3F-4FDB-2371-1FD5-F9E59D422503}"/>
                    </a:ext>
                  </a:extLst>
                </p:cNvPr>
                <p:cNvSpPr txBox="1"/>
                <p:nvPr/>
              </p:nvSpPr>
              <p:spPr>
                <a:xfrm>
                  <a:off x="5691248" y="3789996"/>
                  <a:ext cx="809501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A9FB8C3F-4FDB-2371-1FD5-F9E59D42250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691248" y="3789996"/>
                  <a:ext cx="809501" cy="369332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6BC89DA-9486-F5FB-A6FD-DC076848E5C0}"/>
                </a:ext>
              </a:extLst>
            </p:cNvPr>
            <p:cNvCxnSpPr/>
            <p:nvPr/>
          </p:nvCxnSpPr>
          <p:spPr>
            <a:xfrm>
              <a:off x="4667003" y="4026354"/>
              <a:ext cx="581891" cy="0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FC2C40C6-FC72-7DEF-A544-679C39A08471}"/>
                </a:ext>
              </a:extLst>
            </p:cNvPr>
            <p:cNvCxnSpPr/>
            <p:nvPr/>
          </p:nvCxnSpPr>
          <p:spPr>
            <a:xfrm>
              <a:off x="7004463" y="4026354"/>
              <a:ext cx="581891" cy="0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50016F26-987C-C86C-9EF4-4AF11719C8FB}"/>
                </a:ext>
              </a:extLst>
            </p:cNvPr>
            <p:cNvCxnSpPr>
              <a:cxnSpLocks/>
            </p:cNvCxnSpPr>
            <p:nvPr/>
          </p:nvCxnSpPr>
          <p:spPr>
            <a:xfrm>
              <a:off x="6095998" y="2904685"/>
              <a:ext cx="0" cy="533009"/>
            </a:xfrm>
            <a:prstGeom prst="straightConnector1">
              <a:avLst/>
            </a:prstGeom>
            <a:ln w="28575">
              <a:solidFill>
                <a:schemeClr val="accent6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3437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  <wetp:taskpane dockstate="right" visibility="0" width="350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88F88BB1-D796-B04F-BCBE-258F48056559}">
  <we:reference id="wa104381909" version="3.12.0.0" store="en-US" storeType="OMEX"/>
  <we:alternateReferences>
    <we:reference id="wa104381909" version="3.12.0.0" store="en-US" storeType="OMEX"/>
  </we:alternateReferences>
  <we:properties/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92C75E27-626B-7C47-BD39-A7EB58C0A8D0}">
  <we:reference id="wa200004052" version="1.0.0.2" store="en-US" storeType="OMEX"/>
  <we:alternateReferences>
    <we:reference id="wa200004052" version="1.0.0.2" store="en-US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5485</TotalTime>
  <Words>1249</Words>
  <Application>Microsoft Macintosh PowerPoint</Application>
  <PresentationFormat>Widescreen</PresentationFormat>
  <Paragraphs>381</Paragraphs>
  <Slides>20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 Math</vt:lpstr>
      <vt:lpstr>Courier New</vt:lpstr>
      <vt:lpstr>Helvetica</vt:lpstr>
      <vt:lpstr>Office Theme</vt:lpstr>
      <vt:lpstr>PowerPoint Presentation</vt:lpstr>
      <vt:lpstr>PowerPoint Presentation</vt:lpstr>
      <vt:lpstr>PowerPoint Presentation</vt:lpstr>
      <vt:lpstr>Background</vt:lpstr>
      <vt:lpstr>Background</vt:lpstr>
      <vt:lpstr>Background</vt:lpstr>
      <vt:lpstr>Background</vt:lpstr>
      <vt:lpstr>PowerPoint Presentation</vt:lpstr>
      <vt:lpstr>AGM belief revision</vt:lpstr>
      <vt:lpstr>AGM belief revision</vt:lpstr>
      <vt:lpstr>AGM belief revision</vt:lpstr>
      <vt:lpstr>KM belief revision</vt:lpstr>
      <vt:lpstr>KM belief revision</vt:lpstr>
      <vt:lpstr>Paper</vt:lpstr>
      <vt:lpstr>Cognitive modelling</vt:lpstr>
      <vt:lpstr>Cognitive modelling</vt:lpstr>
      <vt:lpstr>Predictive modelling</vt:lpstr>
      <vt:lpstr>Software tools</vt:lpstr>
      <vt:lpstr>PowerPoint Presentation</vt:lpstr>
      <vt:lpstr>Contributions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Predictive modelling  of human reasoning  using AGM belief revision</dc:title>
  <dc:subject/>
  <dc:creator>Clayton Baker</dc:creator>
  <cp:keywords/>
  <dc:description/>
  <cp:lastModifiedBy>Clayton Baker</cp:lastModifiedBy>
  <cp:revision>128</cp:revision>
  <dcterms:created xsi:type="dcterms:W3CDTF">2023-03-02T14:16:09Z</dcterms:created>
  <dcterms:modified xsi:type="dcterms:W3CDTF">2024-01-28T18:50:17Z</dcterms:modified>
  <cp:category/>
</cp:coreProperties>
</file>