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6" r:id="rId3"/>
    <p:sldId id="329" r:id="rId4"/>
    <p:sldId id="315" r:id="rId5"/>
    <p:sldId id="319" r:id="rId6"/>
    <p:sldId id="320" r:id="rId7"/>
    <p:sldId id="321" r:id="rId8"/>
    <p:sldId id="327" r:id="rId9"/>
    <p:sldId id="324" r:id="rId10"/>
    <p:sldId id="323" r:id="rId11"/>
    <p:sldId id="322" r:id="rId12"/>
    <p:sldId id="259" r:id="rId13"/>
    <p:sldId id="331" r:id="rId14"/>
    <p:sldId id="330" r:id="rId15"/>
    <p:sldId id="328" r:id="rId16"/>
  </p:sldIdLst>
  <p:sldSz cx="9144000" cy="5143500" type="screen16x9"/>
  <p:notesSz cx="6858000" cy="9144000"/>
  <p:embeddedFontLst>
    <p:embeddedFont>
      <p:font typeface="Arvo" panose="020B0604020202020204" charset="0"/>
      <p:regular r:id="rId19"/>
      <p:bold r:id="rId20"/>
      <p:italic r:id="rId21"/>
      <p:boldItalic r:id="rId22"/>
    </p:embeddedFont>
    <p:embeddedFont>
      <p:font typeface="Lato-Light" panose="020F0302020204030203" pitchFamily="34" charset="0"/>
      <p:regular r:id="rId23"/>
    </p:embeddedFont>
    <p:embeddedFont>
      <p:font typeface="Roboto Condensed" panose="02000000000000000000" pitchFamily="2" charset="0"/>
      <p:regular r:id="rId24"/>
      <p:bold r:id="rId25"/>
      <p:italic r:id="rId26"/>
      <p:boldItalic r:id="rId27"/>
    </p:embeddedFont>
    <p:embeddedFont>
      <p:font typeface="Roboto Condensed Light" panose="02000000000000000000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6CB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27665BA-8202-44FC-AD62-C9F0E3EA811A}">
  <a:tblStyle styleId="{E27665BA-8202-44FC-AD62-C9F0E3EA81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15DE48A-E3B5-44D0-98CB-AE0B3FDC037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04" autoAdjust="0"/>
  </p:normalViewPr>
  <p:slideViewPr>
    <p:cSldViewPr snapToGrid="0">
      <p:cViewPr varScale="1">
        <p:scale>
          <a:sx n="127" d="100"/>
          <a:sy n="127" d="100"/>
        </p:scale>
        <p:origin x="11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C6C1EAA-5978-7E3C-0B39-002BBCDEDC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M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CD6EB-50AE-15CB-8DE2-1AB82F1D0A4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C08E-088A-44F7-A0E7-FD46309A0CA8}" type="datetimeFigureOut">
              <a:rPr lang="en-ZM" smtClean="0"/>
              <a:t>30 Jan 2024</a:t>
            </a:fld>
            <a:endParaRPr lang="en-ZM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60A9CF-4647-27F5-F562-40D2829F29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M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535860-CF3F-169E-F10B-17A43FF115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6AB97-9A68-4F02-8002-1C10FF8908FE}" type="slidenum">
              <a:rPr lang="en-ZM" smtClean="0"/>
              <a:t>‹#›</a:t>
            </a:fld>
            <a:endParaRPr lang="en-ZM"/>
          </a:p>
        </p:txBody>
      </p:sp>
    </p:spTree>
    <p:extLst>
      <p:ext uri="{BB962C8B-B14F-4D97-AF65-F5344CB8AC3E}">
        <p14:creationId xmlns:p14="http://schemas.microsoft.com/office/powerpoint/2010/main" val="3318866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en-US" sz="1100" dirty="0">
                <a:latin typeface="+mn-lt"/>
              </a:rPr>
              <a:t>We need to establish the point at which conflicts arise i.e., determine the rank.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Lato-Light" panose="020F0302020204030203" pitchFamily="34" charset="0"/>
              </a:rPr>
              <a:t>The rank can then be used to remove axioms that are causing conflicts and then computation of justifications are calculated for the new knowledge base</a:t>
            </a:r>
            <a:r>
              <a:rPr lang="en-US" dirty="0"/>
              <a:t> 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en-US" dirty="0"/>
              <a:t>derived algorithm to compute rational entailment checking links to the set of preferential and rational properties of the KLM approach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r>
              <a:rPr lang="en-US" dirty="0"/>
              <a:t>meaning its computational complexity is no worse than that of entailment checking in the classical underlying description logic</a:t>
            </a:r>
            <a:br>
              <a:rPr lang="en-US" dirty="0"/>
            </a:br>
            <a:endParaRPr lang="en-US" sz="1100" dirty="0">
              <a:latin typeface="+mn-lt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endParaRPr lang="en-US" sz="1100" dirty="0">
              <a:latin typeface="+mn-lt"/>
            </a:endParaRPr>
          </a:p>
          <a:p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452986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3470886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2756230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329885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0560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Explanations for monotonic systems are provided through justifications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CMR12"/>
              </a:rPr>
              <a:t>Defeasible reasoning makes it possible to reason with incomplete information, specifically information that is dynamic and changes when new information is presented</a:t>
            </a:r>
            <a:r>
              <a:rPr lang="en-US" dirty="0"/>
              <a:t> </a:t>
            </a:r>
            <a:br>
              <a:rPr lang="en-US" dirty="0"/>
            </a:b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868155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dirty="0">
                <a:solidFill>
                  <a:srgbClr val="000000"/>
                </a:solidFill>
                <a:effectLst/>
                <a:latin typeface="Lato-Light" panose="020F0302020204030203" pitchFamily="34" charset="0"/>
              </a:rPr>
              <a:t>The algorithm to compute justifications for defeasible knowledge bases is therefore based on two main bodies of work, namely that of classical justification generation, and that of non-monotonic reasoning in description logics in particular the computation of rational closure</a:t>
            </a:r>
            <a:r>
              <a:rPr lang="en-US" dirty="0"/>
              <a:t> </a:t>
            </a:r>
            <a:br>
              <a:rPr lang="en-US" dirty="0"/>
            </a:b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2693706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126368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317500"/>
            <a:r>
              <a:rPr lang="en-US" dirty="0"/>
              <a:t>Knowledge base with 7 statements</a:t>
            </a:r>
          </a:p>
          <a:p>
            <a:pPr marL="457200" indent="-317500"/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3348232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317500"/>
            <a:r>
              <a:rPr lang="en-US" dirty="0"/>
              <a:t>Knowledge base with 7 statements</a:t>
            </a:r>
          </a:p>
          <a:p>
            <a:pPr marL="457200" indent="-317500"/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1617124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317500"/>
            <a:r>
              <a:rPr lang="en-US" dirty="0"/>
              <a:t>Knowledge base with 7 statements</a:t>
            </a:r>
          </a:p>
          <a:p>
            <a:pPr marL="457200" indent="-317500"/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45582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2"/>
            <a:ext cx="8847502" cy="2099909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6512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3829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DF37-683E-4D68-9FA8-24F4DBCFC8D2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15F6-58F2-4BDD-99F0-973E53610E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914400"/>
            <a:ext cx="7848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3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816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6CB8195-FD64-0A13-0FC3-7029C8518E8D}"/>
              </a:ext>
            </a:extLst>
          </p:cNvPr>
          <p:cNvSpPr/>
          <p:nvPr userDrawn="1"/>
        </p:nvSpPr>
        <p:spPr>
          <a:xfrm>
            <a:off x="141845" y="4695216"/>
            <a:ext cx="279070" cy="2808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M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63" r:id="rId3"/>
    <p:sldLayoutId id="2147483664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102139" y="983746"/>
            <a:ext cx="6867727" cy="211937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bg1"/>
                </a:solidFill>
                <a:latin typeface="+mj-lt"/>
              </a:rPr>
              <a:t>CAPE-KR STUDENT TALK PRESENTATION</a:t>
            </a:r>
            <a:endParaRPr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217C4-9D17-B2F0-C216-FBFC428BC06F}"/>
              </a:ext>
            </a:extLst>
          </p:cNvPr>
          <p:cNvSpPr txBox="1"/>
          <p:nvPr/>
        </p:nvSpPr>
        <p:spPr>
          <a:xfrm>
            <a:off x="102138" y="3414409"/>
            <a:ext cx="6867727" cy="1682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Name: Victoria Chama</a:t>
            </a:r>
          </a:p>
          <a:p>
            <a:r>
              <a:rPr lang="en-US" sz="2800" b="1" dirty="0"/>
              <a:t>Supervisor : Prof Thomas Meyer</a:t>
            </a:r>
          </a:p>
          <a:p>
            <a:pPr>
              <a:lnSpc>
                <a:spcPct val="200000"/>
              </a:lnSpc>
            </a:pPr>
            <a:r>
              <a:rPr lang="en-US" sz="2800" b="1" dirty="0"/>
              <a:t>PhD Candidate</a:t>
            </a:r>
            <a:endParaRPr lang="en-ZM" sz="2800" b="1" dirty="0"/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C17338AA-F37D-25B5-9E7B-ABAC607DE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693" y="4121771"/>
            <a:ext cx="1363436" cy="960811"/>
          </a:xfrm>
          <a:prstGeom prst="rect">
            <a:avLst/>
          </a:prstGeom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BF05ED49-F186-1116-92AA-52728453F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8936" y="4121771"/>
            <a:ext cx="1197212" cy="8875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CONCLUSION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75" y="1327350"/>
            <a:ext cx="7810180" cy="3145500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In order to accurately derive justifications for situations where a knowledge base may contain conflicting information we need to </a:t>
            </a:r>
            <a:r>
              <a:rPr lang="en-US" sz="2000" b="1" dirty="0">
                <a:solidFill>
                  <a:srgbClr val="CC6600"/>
                </a:solidFill>
                <a:latin typeface="+mn-lt"/>
              </a:rPr>
              <a:t>determine the point at which conflicts arise</a:t>
            </a:r>
            <a:r>
              <a:rPr lang="en-US" sz="2000" dirty="0">
                <a:latin typeface="+mn-lt"/>
              </a:rPr>
              <a:t>. 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This is appropriate since it conforms to the </a:t>
            </a:r>
            <a:r>
              <a:rPr lang="en-US" sz="2000" b="1" dirty="0">
                <a:solidFill>
                  <a:srgbClr val="CC6600"/>
                </a:solidFill>
                <a:latin typeface="+mn-lt"/>
              </a:rPr>
              <a:t>intuitive semantics </a:t>
            </a:r>
            <a:r>
              <a:rPr lang="en-US" sz="2000" dirty="0">
                <a:latin typeface="+mn-lt"/>
              </a:rPr>
              <a:t>for defeasible subsumption in description logics. 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The derived algorithm can be reduced to classical entailment checking. 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endParaRPr lang="en-ZM" sz="2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24668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 AND FUTURE WORK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894" y="1292714"/>
            <a:ext cx="8468270" cy="3722632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An implementation and testing of the </a:t>
            </a:r>
            <a:r>
              <a:rPr lang="en-US" sz="2000" b="1" dirty="0" err="1">
                <a:solidFill>
                  <a:srgbClr val="CC6600"/>
                </a:solidFill>
                <a:latin typeface="+mn-lt"/>
              </a:rPr>
              <a:t>ComputeDefeasibleJustifications</a:t>
            </a:r>
            <a:r>
              <a:rPr lang="en-US" sz="2000" dirty="0">
                <a:latin typeface="+mn-lt"/>
              </a:rPr>
              <a:t> algorithm is required.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Possibility of extending justifications to the other forms of defeasible reasoning within the KLM approach.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Theoretical understanding of explanations for other non-monotonic reasoning frameworks.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The final issue for future consideration is to extend justification-based explanations to natural language explanations to assist users in understanding entailments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1645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5483854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j-lt"/>
              </a:rPr>
              <a:t>CURRENT WORK - PhD</a:t>
            </a:r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What I intend to do moving forward</a:t>
            </a:r>
            <a:endParaRPr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+mn-lt"/>
                <a:ea typeface="Roboto Condensed"/>
                <a:cs typeface="Roboto Condensed"/>
                <a:sym typeface="Roboto Condensed"/>
              </a:rPr>
              <a:t>2</a:t>
            </a:r>
            <a:endParaRPr sz="3000" b="1" dirty="0">
              <a:solidFill>
                <a:srgbClr val="3F5378"/>
              </a:solidFill>
              <a:latin typeface="+mn-lt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75" y="1327350"/>
            <a:ext cx="7810180" cy="3145500"/>
          </a:xfrm>
        </p:spPr>
        <p:txBody>
          <a:bodyPr anchor="t"/>
          <a:lstStyle/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Logic for Explainable AI - Darwiche (arXiv:</a:t>
            </a:r>
            <a:r>
              <a:rPr lang="nl-NL" sz="1200" dirty="0">
                <a:latin typeface="+mn-lt"/>
              </a:rPr>
              <a:t>2305.05172</a:t>
            </a:r>
            <a:r>
              <a:rPr lang="nl-NL" sz="2000" dirty="0">
                <a:latin typeface="+mn-lt"/>
              </a:rPr>
              <a:t>,2023)</a:t>
            </a:r>
          </a:p>
          <a:p>
            <a:pPr marL="533400" lvl="1" indent="0">
              <a:buClr>
                <a:srgbClr val="226CB3"/>
              </a:buClr>
              <a:buNone/>
            </a:pPr>
            <a:endParaRPr lang="nl-NL" sz="2000" dirty="0">
              <a:latin typeface="+mn-lt"/>
            </a:endParaRPr>
          </a:p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endParaRPr lang="en-ZM" sz="2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DBED23D-3250-4AC9-1B15-8403A081F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66" y="1982185"/>
            <a:ext cx="5509071" cy="28121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8A6E51-5D0C-BCC2-0B64-D1E953CA8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5456" y="2672227"/>
            <a:ext cx="3158999" cy="17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23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75" y="1327350"/>
            <a:ext cx="7810180" cy="3145500"/>
          </a:xfrm>
        </p:spPr>
        <p:txBody>
          <a:bodyPr anchor="t"/>
          <a:lstStyle/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Logic for Explainable AI - - Darwiche (arXiv:</a:t>
            </a:r>
            <a:r>
              <a:rPr lang="nl-NL" sz="1200" dirty="0">
                <a:latin typeface="+mn-lt"/>
              </a:rPr>
              <a:t>2305.05172</a:t>
            </a:r>
            <a:r>
              <a:rPr lang="nl-NL" sz="2000" dirty="0">
                <a:latin typeface="+mn-lt"/>
              </a:rPr>
              <a:t>,2023)</a:t>
            </a:r>
          </a:p>
          <a:p>
            <a:pPr marL="533400" lvl="1" indent="0">
              <a:buClr>
                <a:srgbClr val="226CB3"/>
              </a:buClr>
              <a:buNone/>
            </a:pPr>
            <a:endParaRPr lang="nl-NL" sz="2000" dirty="0">
              <a:latin typeface="+mn-lt"/>
            </a:endParaRPr>
          </a:p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endParaRPr lang="en-ZM" sz="2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10FF90-DFDE-0061-28CA-01F047C37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578" y="1911972"/>
            <a:ext cx="4318071" cy="28389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3154B8-E854-F1E4-41A3-D06C3C811A46}"/>
              </a:ext>
            </a:extLst>
          </p:cNvPr>
          <p:cNvSpPr txBox="1"/>
          <p:nvPr/>
        </p:nvSpPr>
        <p:spPr>
          <a:xfrm>
            <a:off x="5519846" y="2808228"/>
            <a:ext cx="343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/>
              <a:t>Boolean Logic – 1</a:t>
            </a:r>
            <a:r>
              <a:rPr lang="en-US" baseline="30000" dirty="0"/>
              <a:t>st</a:t>
            </a:r>
            <a:r>
              <a:rPr lang="en-US" dirty="0"/>
              <a:t> representation</a:t>
            </a:r>
          </a:p>
          <a:p>
            <a:pPr marL="285750" indent="-285750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/>
              <a:t>Discrete Logic – 2</a:t>
            </a:r>
            <a:r>
              <a:rPr lang="en-US" baseline="30000" dirty="0"/>
              <a:t>nd</a:t>
            </a:r>
            <a:r>
              <a:rPr lang="en-US" dirty="0"/>
              <a:t> representation </a:t>
            </a:r>
            <a:endParaRPr lang="en-ZM" dirty="0"/>
          </a:p>
        </p:txBody>
      </p:sp>
    </p:spTree>
    <p:extLst>
      <p:ext uri="{BB962C8B-B14F-4D97-AF65-F5344CB8AC3E}">
        <p14:creationId xmlns:p14="http://schemas.microsoft.com/office/powerpoint/2010/main" val="1329117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245" y="1371298"/>
            <a:ext cx="7810180" cy="3145500"/>
          </a:xfrm>
        </p:spPr>
        <p:txBody>
          <a:bodyPr anchor="t"/>
          <a:lstStyle/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Logic for Explainable AI - Darwiche (arXiv:</a:t>
            </a:r>
            <a:r>
              <a:rPr lang="nl-NL" sz="1200" dirty="0">
                <a:latin typeface="+mn-lt"/>
              </a:rPr>
              <a:t>2305.05172</a:t>
            </a:r>
            <a:r>
              <a:rPr lang="nl-NL" sz="2000" dirty="0">
                <a:latin typeface="+mn-lt"/>
              </a:rPr>
              <a:t>,2023)</a:t>
            </a:r>
          </a:p>
          <a:p>
            <a:pPr lvl="2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What other classifiers can we compile to symbolic form and how?</a:t>
            </a:r>
          </a:p>
          <a:p>
            <a:pPr lvl="2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What symbolic representation should be used?</a:t>
            </a:r>
          </a:p>
          <a:p>
            <a:pPr lvl="2"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sz="2000" dirty="0">
                <a:latin typeface="+mn-lt"/>
              </a:rPr>
              <a:t>What can be done with the symbolic representation?</a:t>
            </a:r>
          </a:p>
          <a:p>
            <a:pPr lvl="1">
              <a:buClr>
                <a:srgbClr val="226CB3"/>
              </a:buClr>
              <a:buFont typeface="Wingdings" panose="05000000000000000000" pitchFamily="2" charset="2"/>
              <a:buChar char="§"/>
            </a:pPr>
            <a:endParaRPr lang="en-ZM" sz="2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6032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977018" cy="37018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533400" lvl="0" indent="-457200" algn="l" rtl="0">
              <a:spcBef>
                <a:spcPts val="0"/>
              </a:spcBef>
              <a:spcAft>
                <a:spcPts val="0"/>
              </a:spcAft>
              <a:buClr>
                <a:srgbClr val="226CB3"/>
              </a:buClr>
              <a:buSzPts val="2400"/>
              <a:buFont typeface="+mj-lt"/>
              <a:buAutoNum type="arabicPeriod"/>
            </a:pPr>
            <a:r>
              <a:rPr lang="en-US" dirty="0">
                <a:latin typeface="+mn-lt"/>
              </a:rPr>
              <a:t>Background Work – MSc</a:t>
            </a:r>
          </a:p>
          <a:p>
            <a:pPr lvl="1">
              <a:spcBef>
                <a:spcPts val="0"/>
              </a:spcBef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Explanation for Defeasible Entailment</a:t>
            </a:r>
          </a:p>
          <a:p>
            <a:pPr lvl="1">
              <a:spcBef>
                <a:spcPts val="0"/>
              </a:spcBef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Defeasible Explanation Components</a:t>
            </a:r>
          </a:p>
          <a:p>
            <a:pPr lvl="1">
              <a:spcBef>
                <a:spcPts val="0"/>
              </a:spcBef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Conclusion &amp; Future Work </a:t>
            </a:r>
          </a:p>
          <a:p>
            <a:pPr marL="533400" lvl="0" indent="-457200" algn="l" rtl="0">
              <a:spcBef>
                <a:spcPts val="0"/>
              </a:spcBef>
              <a:spcAft>
                <a:spcPts val="0"/>
              </a:spcAft>
              <a:buClr>
                <a:srgbClr val="226CB3"/>
              </a:buClr>
              <a:buSzPts val="2400"/>
              <a:buFont typeface="+mj-lt"/>
              <a:buAutoNum type="arabicPeriod"/>
            </a:pPr>
            <a:r>
              <a:rPr lang="en-US" dirty="0">
                <a:latin typeface="+mn-lt"/>
              </a:rPr>
              <a:t>Current Work – PhD</a:t>
            </a:r>
          </a:p>
          <a:p>
            <a:pPr lvl="1">
              <a:spcBef>
                <a:spcPts val="0"/>
              </a:spcBef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Logic for Explainable AI (</a:t>
            </a:r>
            <a:r>
              <a:rPr lang="en-US" dirty="0" err="1">
                <a:latin typeface="+mn-lt"/>
              </a:rPr>
              <a:t>Darwiche</a:t>
            </a:r>
            <a:r>
              <a:rPr lang="en-US" dirty="0">
                <a:latin typeface="+mn-lt"/>
              </a:rPr>
              <a:t>, 2023)</a:t>
            </a:r>
          </a:p>
          <a:p>
            <a:pPr marL="533400" lvl="0" indent="-457200" algn="l" rtl="0">
              <a:spcBef>
                <a:spcPts val="0"/>
              </a:spcBef>
              <a:spcAft>
                <a:spcPts val="0"/>
              </a:spcAft>
              <a:buClr>
                <a:srgbClr val="226CB3"/>
              </a:buClr>
              <a:buSzPts val="2400"/>
              <a:buFont typeface="+mj-lt"/>
              <a:buAutoNum type="arabicPeriod"/>
            </a:pPr>
            <a:endParaRPr lang="en-US" dirty="0">
              <a:latin typeface="+mn-lt"/>
            </a:endParaRPr>
          </a:p>
          <a:p>
            <a:pPr marL="533400" lvl="0" indent="-457200" algn="l" rtl="0">
              <a:spcBef>
                <a:spcPts val="0"/>
              </a:spcBef>
              <a:spcAft>
                <a:spcPts val="0"/>
              </a:spcAft>
              <a:buClr>
                <a:srgbClr val="226CB3"/>
              </a:buClr>
              <a:buSzPts val="2400"/>
              <a:buFont typeface="+mj-lt"/>
              <a:buAutoNum type="arabicPeriod"/>
            </a:pPr>
            <a:endParaRPr lang="en-US" dirty="0">
              <a:latin typeface="+mn-lt"/>
            </a:endParaRPr>
          </a:p>
          <a:p>
            <a:pPr marL="533400" lvl="0" indent="-457200" algn="l" rtl="0">
              <a:spcBef>
                <a:spcPts val="0"/>
              </a:spcBef>
              <a:spcAft>
                <a:spcPts val="0"/>
              </a:spcAft>
              <a:buClr>
                <a:srgbClr val="226CB3"/>
              </a:buClr>
              <a:buSzPts val="2400"/>
              <a:buFont typeface="+mj-lt"/>
              <a:buAutoNum type="arabicPeriod"/>
            </a:pPr>
            <a:endParaRPr lang="en-US" dirty="0">
              <a:latin typeface="+mn-lt"/>
            </a:endParaRPr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Roboto Condensed"/>
                <a:sym typeface="Roboto Condense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Roboto Condensed"/>
              <a:sym typeface="Roboto Condensed"/>
            </a:endParaRPr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8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78116" y="2871148"/>
            <a:ext cx="5566981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j-lt"/>
              </a:rPr>
              <a:t>BACKGROUND WORK - MSc</a:t>
            </a:r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161244" y="3930107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My Masters Work</a:t>
            </a:r>
            <a:endParaRPr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+mn-lt"/>
                <a:ea typeface="Roboto Condensed"/>
                <a:cs typeface="Roboto Condensed"/>
                <a:sym typeface="Roboto Condensed"/>
              </a:rPr>
              <a:t>1</a:t>
            </a:r>
            <a:endParaRPr sz="3000" b="1" dirty="0">
              <a:solidFill>
                <a:srgbClr val="3F5378"/>
              </a:solidFill>
              <a:latin typeface="+mn-lt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75" y="1327350"/>
            <a:ext cx="7810180" cy="3145500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226CB3"/>
                </a:solidFill>
                <a:latin typeface="+mn-lt"/>
              </a:rPr>
              <a:t>Explanation for Defeasible Entailment </a:t>
            </a:r>
          </a:p>
          <a:p>
            <a:pPr marL="76200" indent="0">
              <a:buClr>
                <a:srgbClr val="226CB3"/>
              </a:buClr>
              <a:buNone/>
            </a:pPr>
            <a:endParaRPr lang="en-US" sz="2000" dirty="0">
              <a:latin typeface="+mn-lt"/>
            </a:endParaRP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Explainable AI is a highly relevant topic of current research. It aims to come up with intelligent systems that can provide reasons for decisions made and actions taken.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However, little research has gone into providing explanations for non-monotonic systems where additional information may lead to the withdrawal of earlier consequences</a:t>
            </a:r>
          </a:p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endParaRPr lang="en-ZM" sz="2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5920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DEFEASIBLE EXPLANATION COMPONENTS</a:t>
            </a:r>
            <a:endParaRPr lang="en-ZM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 descr="A diagram of a procedure&#10;&#10;Description automatically generated">
            <a:extLst>
              <a:ext uri="{FF2B5EF4-FFF2-40B4-BE49-F238E27FC236}">
                <a16:creationId xmlns:a16="http://schemas.microsoft.com/office/drawing/2014/main" id="{54DF3896-CC5C-A6A4-1FF5-B7F738781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202" y="1480587"/>
            <a:ext cx="4974155" cy="355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226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COMPUTEDEFEASIBLEJUSTIFICATIONS ALGORITHM</a:t>
            </a:r>
            <a:endParaRPr lang="en-ZM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116D29A6-8831-55DF-540D-9B8A8861C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36" y="1311799"/>
            <a:ext cx="6261217" cy="343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87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EXAMPLE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1985" y="1560814"/>
            <a:ext cx="3747997" cy="841918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SpecialPenguin </a:t>
            </a:r>
            <a:r>
              <a:rPr lang="nl-NL" b="0" dirty="0">
                <a:solidFill>
                  <a:srgbClr val="000000"/>
                </a:solidFill>
                <a:effectLst/>
                <a:latin typeface="LMMathSymbols10-Regular"/>
              </a:rPr>
              <a:t>⊑</a:t>
            </a:r>
            <a:r>
              <a:rPr lang="nl-NL" b="0" i="1" dirty="0">
                <a:solidFill>
                  <a:srgbClr val="000000"/>
                </a:solidFill>
                <a:effectLst/>
                <a:latin typeface="LMMathSymbols10-Regular"/>
              </a:rPr>
              <a:t> </a:t>
            </a: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Fly</a:t>
            </a:r>
            <a:r>
              <a:rPr lang="nl-NL" sz="2000" dirty="0"/>
              <a:t> </a:t>
            </a:r>
            <a:r>
              <a:rPr lang="en-US" sz="2000" dirty="0">
                <a:latin typeface="+mn-lt"/>
              </a:rPr>
              <a:t>?</a:t>
            </a:r>
            <a:endParaRPr lang="en-US" sz="28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12B0A4C-FB47-38AC-41B6-137BA4DC6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666" y="2402732"/>
            <a:ext cx="5666667" cy="1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77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EXAMPLE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1985" y="1560814"/>
            <a:ext cx="3747997" cy="841918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SpecialPenguin </a:t>
            </a:r>
            <a:r>
              <a:rPr lang="nl-NL" b="0" dirty="0">
                <a:solidFill>
                  <a:srgbClr val="000000"/>
                </a:solidFill>
                <a:effectLst/>
                <a:latin typeface="LMMathSymbols10-Regular"/>
              </a:rPr>
              <a:t>⊑</a:t>
            </a:r>
            <a:r>
              <a:rPr lang="nl-NL" b="0" i="1" dirty="0">
                <a:solidFill>
                  <a:srgbClr val="000000"/>
                </a:solidFill>
                <a:effectLst/>
                <a:latin typeface="LMMathSymbols10-Regular"/>
              </a:rPr>
              <a:t> </a:t>
            </a: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Fly</a:t>
            </a:r>
            <a:r>
              <a:rPr lang="nl-NL" sz="2000" dirty="0"/>
              <a:t> </a:t>
            </a:r>
            <a:r>
              <a:rPr lang="en-US" sz="2000" dirty="0">
                <a:latin typeface="+mn-lt"/>
              </a:rPr>
              <a:t>?</a:t>
            </a:r>
            <a:endParaRPr lang="en-US" sz="28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3FF6540D-5FF2-4D60-B229-18C10EFF3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83" y="2383812"/>
            <a:ext cx="8014625" cy="84191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1078F1F-BED5-1223-8EB8-04EBBED81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36" y="3431716"/>
            <a:ext cx="8472550" cy="75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76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9251-CB65-F53F-ED04-8BEA6DA93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EXAMPLE</a:t>
            </a:r>
            <a:endParaRPr lang="en-ZM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0858-AF48-E88F-DD91-4343181B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1985" y="1560814"/>
            <a:ext cx="3747997" cy="841918"/>
          </a:xfrm>
        </p:spPr>
        <p:txBody>
          <a:bodyPr/>
          <a:lstStyle/>
          <a:p>
            <a:pPr>
              <a:buClr>
                <a:srgbClr val="226CB3"/>
              </a:buClr>
              <a:buFont typeface="Wingdings" panose="05000000000000000000" pitchFamily="2" charset="2"/>
              <a:buChar char="§"/>
            </a:pP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SpecialPenguin </a:t>
            </a:r>
            <a:r>
              <a:rPr lang="nl-NL" b="0" dirty="0">
                <a:solidFill>
                  <a:srgbClr val="000000"/>
                </a:solidFill>
                <a:effectLst/>
                <a:latin typeface="LMMathSymbols10-Regular"/>
              </a:rPr>
              <a:t>⊑</a:t>
            </a:r>
            <a:r>
              <a:rPr lang="nl-NL" b="0" i="1" dirty="0">
                <a:solidFill>
                  <a:srgbClr val="000000"/>
                </a:solidFill>
                <a:effectLst/>
                <a:latin typeface="LMMathSymbols10-Regular"/>
              </a:rPr>
              <a:t> </a:t>
            </a:r>
            <a:r>
              <a:rPr lang="nl-NL" b="0" i="0" dirty="0">
                <a:solidFill>
                  <a:srgbClr val="000000"/>
                </a:solidFill>
                <a:effectLst/>
                <a:latin typeface="LMSans17-Regular"/>
              </a:rPr>
              <a:t>Fly</a:t>
            </a:r>
            <a:r>
              <a:rPr lang="nl-NL" sz="2000" dirty="0"/>
              <a:t> </a:t>
            </a:r>
            <a:r>
              <a:rPr lang="en-US" sz="2000" dirty="0">
                <a:latin typeface="+mn-lt"/>
              </a:rPr>
              <a:t>?</a:t>
            </a:r>
            <a:endParaRPr lang="en-US" sz="28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F188E-2080-ED22-9017-00115D12D0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grpSp>
        <p:nvGrpSpPr>
          <p:cNvPr id="8" name="Google Shape;857;p46">
            <a:extLst>
              <a:ext uri="{FF2B5EF4-FFF2-40B4-BE49-F238E27FC236}">
                <a16:creationId xmlns:a16="http://schemas.microsoft.com/office/drawing/2014/main" id="{5CFBD8F5-899F-88DA-3FAA-BFDA892A5B27}"/>
              </a:ext>
            </a:extLst>
          </p:cNvPr>
          <p:cNvGrpSpPr/>
          <p:nvPr/>
        </p:nvGrpSpPr>
        <p:grpSpPr>
          <a:xfrm>
            <a:off x="313195" y="574113"/>
            <a:ext cx="309041" cy="403123"/>
            <a:chOff x="590250" y="244200"/>
            <a:chExt cx="407975" cy="532175"/>
          </a:xfrm>
        </p:grpSpPr>
        <p:sp>
          <p:nvSpPr>
            <p:cNvPr id="9" name="Google Shape;858;p46">
              <a:extLst>
                <a:ext uri="{FF2B5EF4-FFF2-40B4-BE49-F238E27FC236}">
                  <a16:creationId xmlns:a16="http://schemas.microsoft.com/office/drawing/2014/main" id="{A0322541-2ED7-C9B1-EAF7-048E89C5BD7A}"/>
                </a:ext>
              </a:extLst>
            </p:cNvPr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9;p46">
              <a:extLst>
                <a:ext uri="{FF2B5EF4-FFF2-40B4-BE49-F238E27FC236}">
                  <a16:creationId xmlns:a16="http://schemas.microsoft.com/office/drawing/2014/main" id="{860B2C37-8418-FFD0-A704-004CB13F72E2}"/>
                </a:ext>
              </a:extLst>
            </p:cNvPr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60;p46">
              <a:extLst>
                <a:ext uri="{FF2B5EF4-FFF2-40B4-BE49-F238E27FC236}">
                  <a16:creationId xmlns:a16="http://schemas.microsoft.com/office/drawing/2014/main" id="{0964E5CF-C4BD-598B-7517-953C7171DA99}"/>
                </a:ext>
              </a:extLst>
            </p:cNvPr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61;p46">
              <a:extLst>
                <a:ext uri="{FF2B5EF4-FFF2-40B4-BE49-F238E27FC236}">
                  <a16:creationId xmlns:a16="http://schemas.microsoft.com/office/drawing/2014/main" id="{43217ED6-F6CB-7B7C-5418-429382335F41}"/>
                </a:ext>
              </a:extLst>
            </p:cNvPr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2;p46">
              <a:extLst>
                <a:ext uri="{FF2B5EF4-FFF2-40B4-BE49-F238E27FC236}">
                  <a16:creationId xmlns:a16="http://schemas.microsoft.com/office/drawing/2014/main" id="{1C44DE80-D853-9AC8-29DB-79D2C71EC422}"/>
                </a:ext>
              </a:extLst>
            </p:cNvPr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3;p46">
              <a:extLst>
                <a:ext uri="{FF2B5EF4-FFF2-40B4-BE49-F238E27FC236}">
                  <a16:creationId xmlns:a16="http://schemas.microsoft.com/office/drawing/2014/main" id="{81C504D5-05BA-7665-342C-A7B01D7B5337}"/>
                </a:ext>
              </a:extLst>
            </p:cNvPr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4;p46">
              <a:extLst>
                <a:ext uri="{FF2B5EF4-FFF2-40B4-BE49-F238E27FC236}">
                  <a16:creationId xmlns:a16="http://schemas.microsoft.com/office/drawing/2014/main" id="{3A04A5A4-0892-9441-65F7-6F087D348244}"/>
                </a:ext>
              </a:extLst>
            </p:cNvPr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5;p46">
              <a:extLst>
                <a:ext uri="{FF2B5EF4-FFF2-40B4-BE49-F238E27FC236}">
                  <a16:creationId xmlns:a16="http://schemas.microsoft.com/office/drawing/2014/main" id="{7E31D1E5-F0EA-D340-8BC1-F78193CA241A}"/>
                </a:ext>
              </a:extLst>
            </p:cNvPr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6;p46">
              <a:extLst>
                <a:ext uri="{FF2B5EF4-FFF2-40B4-BE49-F238E27FC236}">
                  <a16:creationId xmlns:a16="http://schemas.microsoft.com/office/drawing/2014/main" id="{4B7287F9-1F9D-F322-A69E-AF6DC9C24E80}"/>
                </a:ext>
              </a:extLst>
            </p:cNvPr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7;p46">
              <a:extLst>
                <a:ext uri="{FF2B5EF4-FFF2-40B4-BE49-F238E27FC236}">
                  <a16:creationId xmlns:a16="http://schemas.microsoft.com/office/drawing/2014/main" id="{B67E7833-29F6-455A-34FA-4D7B3C7513A3}"/>
                </a:ext>
              </a:extLst>
            </p:cNvPr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8;p46">
              <a:extLst>
                <a:ext uri="{FF2B5EF4-FFF2-40B4-BE49-F238E27FC236}">
                  <a16:creationId xmlns:a16="http://schemas.microsoft.com/office/drawing/2014/main" id="{EF3D2AA5-41D5-3360-0275-8488EA7EDBA4}"/>
                </a:ext>
              </a:extLst>
            </p:cNvPr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9;p46">
              <a:extLst>
                <a:ext uri="{FF2B5EF4-FFF2-40B4-BE49-F238E27FC236}">
                  <a16:creationId xmlns:a16="http://schemas.microsoft.com/office/drawing/2014/main" id="{093AA037-2E41-8D1C-3905-81D91D1D3E86}"/>
                </a:ext>
              </a:extLst>
            </p:cNvPr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70;p46">
              <a:extLst>
                <a:ext uri="{FF2B5EF4-FFF2-40B4-BE49-F238E27FC236}">
                  <a16:creationId xmlns:a16="http://schemas.microsoft.com/office/drawing/2014/main" id="{B2A96BDB-A06C-98BB-E33B-015B0845E951}"/>
                </a:ext>
              </a:extLst>
            </p:cNvPr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71;p46">
              <a:extLst>
                <a:ext uri="{FF2B5EF4-FFF2-40B4-BE49-F238E27FC236}">
                  <a16:creationId xmlns:a16="http://schemas.microsoft.com/office/drawing/2014/main" id="{6F8A15DC-152F-B78D-1B24-2F5024380EB4}"/>
                </a:ext>
              </a:extLst>
            </p:cNvPr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CC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739473D4-4987-8A4B-A9AF-1158D9583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649" y="2402732"/>
            <a:ext cx="5666667" cy="1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651426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VC Colors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226CB3"/>
      </a:accent1>
      <a:accent2>
        <a:srgbClr val="263248"/>
      </a:accent2>
      <a:accent3>
        <a:srgbClr val="92A8C8"/>
      </a:accent3>
      <a:accent4>
        <a:srgbClr val="C7D3E6"/>
      </a:accent4>
      <a:accent5>
        <a:srgbClr val="69BEC9"/>
      </a:accent5>
      <a:accent6>
        <a:srgbClr val="545753"/>
      </a:accent6>
      <a:hlink>
        <a:srgbClr val="3F5378"/>
      </a:hlink>
      <a:folHlink>
        <a:srgbClr val="6611CC"/>
      </a:folHlink>
    </a:clrScheme>
    <a:fontScheme name="VC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5534</TotalTime>
  <Words>521</Words>
  <Application>Microsoft Office PowerPoint</Application>
  <PresentationFormat>On-screen Show (16:9)</PresentationFormat>
  <Paragraphs>75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Roboto Condensed</vt:lpstr>
      <vt:lpstr>CMR12</vt:lpstr>
      <vt:lpstr>LMMathSymbols10-Regular</vt:lpstr>
      <vt:lpstr>LMSans17-Regular</vt:lpstr>
      <vt:lpstr>Arvo</vt:lpstr>
      <vt:lpstr>Arial</vt:lpstr>
      <vt:lpstr>Roboto Condensed Light</vt:lpstr>
      <vt:lpstr>Wingdings</vt:lpstr>
      <vt:lpstr>Lato-Light</vt:lpstr>
      <vt:lpstr>Salerio template</vt:lpstr>
      <vt:lpstr>CAPE-KR STUDENT TALK PRESENTATION</vt:lpstr>
      <vt:lpstr>OUTLINE</vt:lpstr>
      <vt:lpstr>BACKGROUND WORK - MSc</vt:lpstr>
      <vt:lpstr>BACKGROUND</vt:lpstr>
      <vt:lpstr>DEFEASIBLE EXPLANATION COMPONENTS</vt:lpstr>
      <vt:lpstr>COMPUTEDEFEASIBLEJUSTIFICATIONS ALGORITHM</vt:lpstr>
      <vt:lpstr>EXAMPLE</vt:lpstr>
      <vt:lpstr>EXAMPLE</vt:lpstr>
      <vt:lpstr>EXAMPLE</vt:lpstr>
      <vt:lpstr>CONCLUSION</vt:lpstr>
      <vt:lpstr>OPEN ISSUES AND FUTURE WORK</vt:lpstr>
      <vt:lpstr>CURRENT WORK - PhD</vt:lpstr>
      <vt:lpstr>MOTIVATION</vt:lpstr>
      <vt:lpstr>MOTIVATION</vt:lpstr>
      <vt:lpstr>MOTIVATION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 INVESTING IN STOCKS - LuSE</dc:title>
  <cp:lastModifiedBy>Victoria Chama</cp:lastModifiedBy>
  <cp:revision>57</cp:revision>
  <dcterms:modified xsi:type="dcterms:W3CDTF">2024-01-30T09:20:23Z</dcterms:modified>
</cp:coreProperties>
</file>